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8"/>
  </p:notesMasterIdLst>
  <p:sldIdLst>
    <p:sldId id="256" r:id="rId2"/>
    <p:sldId id="299" r:id="rId3"/>
    <p:sldId id="260" r:id="rId4"/>
    <p:sldId id="362" r:id="rId5"/>
    <p:sldId id="267" r:id="rId6"/>
    <p:sldId id="363" r:id="rId7"/>
    <p:sldId id="300" r:id="rId8"/>
    <p:sldId id="303" r:id="rId9"/>
    <p:sldId id="337" r:id="rId10"/>
    <p:sldId id="322" r:id="rId11"/>
    <p:sldId id="320" r:id="rId12"/>
    <p:sldId id="331" r:id="rId13"/>
    <p:sldId id="353" r:id="rId14"/>
    <p:sldId id="332" r:id="rId15"/>
    <p:sldId id="349" r:id="rId16"/>
    <p:sldId id="354" r:id="rId17"/>
    <p:sldId id="371" r:id="rId18"/>
    <p:sldId id="372" r:id="rId19"/>
    <p:sldId id="301" r:id="rId20"/>
    <p:sldId id="319" r:id="rId21"/>
    <p:sldId id="368" r:id="rId22"/>
    <p:sldId id="369" r:id="rId23"/>
    <p:sldId id="359" r:id="rId24"/>
    <p:sldId id="364" r:id="rId25"/>
    <p:sldId id="361" r:id="rId26"/>
    <p:sldId id="366" r:id="rId27"/>
    <p:sldId id="365" r:id="rId28"/>
    <p:sldId id="355" r:id="rId29"/>
    <p:sldId id="356" r:id="rId30"/>
    <p:sldId id="357" r:id="rId31"/>
    <p:sldId id="358" r:id="rId32"/>
    <p:sldId id="367" r:id="rId33"/>
    <p:sldId id="370" r:id="rId34"/>
    <p:sldId id="373" r:id="rId35"/>
    <p:sldId id="374" r:id="rId36"/>
    <p:sldId id="277" r:id="rId37"/>
  </p:sldIdLst>
  <p:sldSz cx="9144000" cy="5143500" type="screen16x9"/>
  <p:notesSz cx="6858000" cy="9144000"/>
  <p:embeddedFontLst>
    <p:embeddedFont>
      <p:font typeface="微軟正黑體" panose="020B0604030504040204" pitchFamily="34" charset="-120"/>
      <p:regular r:id="rId39"/>
      <p:bold r:id="rId40"/>
    </p:embeddedFont>
    <p:embeddedFont>
      <p:font typeface="Lora Regular" panose="02020500000000000000" charset="0"/>
      <p:regular r:id="rId41"/>
      <p:bold r:id="rId42"/>
      <p:italic r:id="rId43"/>
      <p:boldItalic r:id="rId44"/>
    </p:embeddedFont>
    <p:embeddedFont>
      <p:font typeface="Lora" panose="02020500000000000000" charset="0"/>
      <p:regular r:id="rId45"/>
      <p:bold r:id="rId46"/>
      <p:italic r:id="rId47"/>
      <p:boldItalic r:id="rId48"/>
    </p:embeddedFont>
    <p:embeddedFont>
      <p:font typeface="Cambria Math" panose="02040503050406030204" pitchFamily="18" charset="0"/>
      <p:regular r:id="rId49"/>
    </p:embeddedFont>
    <p:embeddedFont>
      <p:font typeface="Poppins" panose="02020500000000000000" charset="0"/>
      <p:regular r:id="rId50"/>
      <p:bold r:id="rId51"/>
      <p:italic r:id="rId52"/>
      <p:boldItalic r:id="rId53"/>
    </p:embeddedFont>
    <p:embeddedFont>
      <p:font typeface="Raleway" panose="02020500000000000000"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Chang" initials="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B6B"/>
    <a:srgbClr val="E56A51"/>
    <a:srgbClr val="A0D4DA"/>
    <a:srgbClr val="64A9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380AF2-B5DF-4E6E-9E11-D3D91E8DDE02}">
  <a:tblStyle styleId="{D8380AF2-B5DF-4E6E-9E11-D3D91E8DDE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04" autoAdjust="0"/>
  </p:normalViewPr>
  <p:slideViewPr>
    <p:cSldViewPr snapToGrid="0">
      <p:cViewPr varScale="1">
        <p:scale>
          <a:sx n="98" d="100"/>
          <a:sy n="98" d="100"/>
        </p:scale>
        <p:origin x="101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hang" userId="b1571ce2ea5d8dba" providerId="LiveId" clId="{02021040-010D-41B3-84A0-EC7322C23A2B}"/>
    <pc:docChg chg="undo custSel addSld delSld modSld sldOrd">
      <pc:chgData name="Daniel Chang" userId="b1571ce2ea5d8dba" providerId="LiveId" clId="{02021040-010D-41B3-84A0-EC7322C23A2B}" dt="2021-06-13T10:47:54.777" v="1393" actId="20577"/>
      <pc:docMkLst>
        <pc:docMk/>
      </pc:docMkLst>
      <pc:sldChg chg="modSp mod">
        <pc:chgData name="Daniel Chang" userId="b1571ce2ea5d8dba" providerId="LiveId" clId="{02021040-010D-41B3-84A0-EC7322C23A2B}" dt="2021-06-13T10:00:18.828" v="11" actId="6549"/>
        <pc:sldMkLst>
          <pc:docMk/>
          <pc:sldMk cId="0" sldId="256"/>
        </pc:sldMkLst>
        <pc:spChg chg="mod">
          <ac:chgData name="Daniel Chang" userId="b1571ce2ea5d8dba" providerId="LiveId" clId="{02021040-010D-41B3-84A0-EC7322C23A2B}" dt="2021-06-13T10:00:18.828" v="11" actId="6549"/>
          <ac:spMkLst>
            <pc:docMk/>
            <pc:sldMk cId="0" sldId="256"/>
            <ac:spMk id="3" creationId="{00000000-0000-0000-0000-000000000000}"/>
          </ac:spMkLst>
        </pc:spChg>
      </pc:sldChg>
      <pc:sldChg chg="addSp delSp modSp mod">
        <pc:chgData name="Daniel Chang" userId="b1571ce2ea5d8dba" providerId="LiveId" clId="{02021040-010D-41B3-84A0-EC7322C23A2B}" dt="2021-06-13T10:04:47.293" v="60" actId="20577"/>
        <pc:sldMkLst>
          <pc:docMk/>
          <pc:sldMk cId="2327165689" sldId="319"/>
        </pc:sldMkLst>
        <pc:spChg chg="mod">
          <ac:chgData name="Daniel Chang" userId="b1571ce2ea5d8dba" providerId="LiveId" clId="{02021040-010D-41B3-84A0-EC7322C23A2B}" dt="2021-06-13T10:04:47.293" v="60" actId="20577"/>
          <ac:spMkLst>
            <pc:docMk/>
            <pc:sldMk cId="2327165689" sldId="319"/>
            <ac:spMk id="847" creationId="{00000000-0000-0000-0000-000000000000}"/>
          </ac:spMkLst>
        </pc:spChg>
        <pc:picChg chg="add del mod">
          <ac:chgData name="Daniel Chang" userId="b1571ce2ea5d8dba" providerId="LiveId" clId="{02021040-010D-41B3-84A0-EC7322C23A2B}" dt="2021-06-13T10:02:04.293" v="22" actId="931"/>
          <ac:picMkLst>
            <pc:docMk/>
            <pc:sldMk cId="2327165689" sldId="319"/>
            <ac:picMk id="3" creationId="{9D36D15B-D580-4BCB-9EA6-6EAD5F4011D5}"/>
          </ac:picMkLst>
        </pc:picChg>
        <pc:picChg chg="add mod">
          <ac:chgData name="Daniel Chang" userId="b1571ce2ea5d8dba" providerId="LiveId" clId="{02021040-010D-41B3-84A0-EC7322C23A2B}" dt="2021-06-13T10:02:45.799" v="35" actId="1076"/>
          <ac:picMkLst>
            <pc:docMk/>
            <pc:sldMk cId="2327165689" sldId="319"/>
            <ac:picMk id="5" creationId="{75B6651F-3E36-4075-8D5D-C51D2004DC56}"/>
          </ac:picMkLst>
        </pc:picChg>
        <pc:picChg chg="add del mod">
          <ac:chgData name="Daniel Chang" userId="b1571ce2ea5d8dba" providerId="LiveId" clId="{02021040-010D-41B3-84A0-EC7322C23A2B}" dt="2021-06-13T10:03:54.541" v="39" actId="931"/>
          <ac:picMkLst>
            <pc:docMk/>
            <pc:sldMk cId="2327165689" sldId="319"/>
            <ac:picMk id="7" creationId="{D895493A-1CEF-4E4D-B4CD-4D29C93BA004}"/>
          </ac:picMkLst>
        </pc:picChg>
        <pc:picChg chg="add mod">
          <ac:chgData name="Daniel Chang" userId="b1571ce2ea5d8dba" providerId="LiveId" clId="{02021040-010D-41B3-84A0-EC7322C23A2B}" dt="2021-06-13T10:04:27.474" v="44" actId="1076"/>
          <ac:picMkLst>
            <pc:docMk/>
            <pc:sldMk cId="2327165689" sldId="319"/>
            <ac:picMk id="9" creationId="{DD20C4E1-E752-4972-85BD-78F99D8FFADA}"/>
          </ac:picMkLst>
        </pc:picChg>
        <pc:picChg chg="del">
          <ac:chgData name="Daniel Chang" userId="b1571ce2ea5d8dba" providerId="LiveId" clId="{02021040-010D-41B3-84A0-EC7322C23A2B}" dt="2021-06-13T10:01:27.443" v="12" actId="478"/>
          <ac:picMkLst>
            <pc:docMk/>
            <pc:sldMk cId="2327165689" sldId="319"/>
            <ac:picMk id="10" creationId="{182EF2DB-C107-43C0-B0A5-EAA1C1454E85}"/>
          </ac:picMkLst>
        </pc:picChg>
        <pc:picChg chg="del">
          <ac:chgData name="Daniel Chang" userId="b1571ce2ea5d8dba" providerId="LiveId" clId="{02021040-010D-41B3-84A0-EC7322C23A2B}" dt="2021-06-13T10:02:33.769" v="31" actId="478"/>
          <ac:picMkLst>
            <pc:docMk/>
            <pc:sldMk cId="2327165689" sldId="319"/>
            <ac:picMk id="11" creationId="{FFC62296-C429-4029-8D42-EE34C1E545D0}"/>
          </ac:picMkLst>
        </pc:picChg>
      </pc:sldChg>
      <pc:sldChg chg="addSp delSp modSp add mod">
        <pc:chgData name="Daniel Chang" userId="b1571ce2ea5d8dba" providerId="LiveId" clId="{02021040-010D-41B3-84A0-EC7322C23A2B}" dt="2021-06-13T10:12:58.864" v="148" actId="1076"/>
        <pc:sldMkLst>
          <pc:docMk/>
          <pc:sldMk cId="554972836" sldId="368"/>
        </pc:sldMkLst>
        <pc:spChg chg="mod">
          <ac:chgData name="Daniel Chang" userId="b1571ce2ea5d8dba" providerId="LiveId" clId="{02021040-010D-41B3-84A0-EC7322C23A2B}" dt="2021-06-13T10:07:02.042" v="122" actId="20577"/>
          <ac:spMkLst>
            <pc:docMk/>
            <pc:sldMk cId="554972836" sldId="368"/>
            <ac:spMk id="847" creationId="{00000000-0000-0000-0000-000000000000}"/>
          </ac:spMkLst>
        </pc:spChg>
        <pc:picChg chg="add del mod">
          <ac:chgData name="Daniel Chang" userId="b1571ce2ea5d8dba" providerId="LiveId" clId="{02021040-010D-41B3-84A0-EC7322C23A2B}" dt="2021-06-13T10:09:26.187" v="124" actId="931"/>
          <ac:picMkLst>
            <pc:docMk/>
            <pc:sldMk cId="554972836" sldId="368"/>
            <ac:picMk id="3" creationId="{59730294-FBDA-456B-9FAF-8ADEA8247AFD}"/>
          </ac:picMkLst>
        </pc:picChg>
        <pc:picChg chg="del">
          <ac:chgData name="Daniel Chang" userId="b1571ce2ea5d8dba" providerId="LiveId" clId="{02021040-010D-41B3-84A0-EC7322C23A2B}" dt="2021-06-13T10:05:44.454" v="67" actId="478"/>
          <ac:picMkLst>
            <pc:docMk/>
            <pc:sldMk cId="554972836" sldId="368"/>
            <ac:picMk id="5" creationId="{75B6651F-3E36-4075-8D5D-C51D2004DC56}"/>
          </ac:picMkLst>
        </pc:picChg>
        <pc:picChg chg="add mod">
          <ac:chgData name="Daniel Chang" userId="b1571ce2ea5d8dba" providerId="LiveId" clId="{02021040-010D-41B3-84A0-EC7322C23A2B}" dt="2021-06-13T10:12:44.849" v="144" actId="14100"/>
          <ac:picMkLst>
            <pc:docMk/>
            <pc:sldMk cId="554972836" sldId="368"/>
            <ac:picMk id="6" creationId="{0FE6333D-E271-4919-B1AE-FC31BC985A98}"/>
          </ac:picMkLst>
        </pc:picChg>
        <pc:picChg chg="add mod">
          <ac:chgData name="Daniel Chang" userId="b1571ce2ea5d8dba" providerId="LiveId" clId="{02021040-010D-41B3-84A0-EC7322C23A2B}" dt="2021-06-13T10:12:58.864" v="148" actId="1076"/>
          <ac:picMkLst>
            <pc:docMk/>
            <pc:sldMk cId="554972836" sldId="368"/>
            <ac:picMk id="8" creationId="{1A28E2AB-E4E6-4697-B1B0-5EEBB42CB722}"/>
          </ac:picMkLst>
        </pc:picChg>
        <pc:picChg chg="del">
          <ac:chgData name="Daniel Chang" userId="b1571ce2ea5d8dba" providerId="LiveId" clId="{02021040-010D-41B3-84A0-EC7322C23A2B}" dt="2021-06-13T10:05:46.222" v="68" actId="478"/>
          <ac:picMkLst>
            <pc:docMk/>
            <pc:sldMk cId="554972836" sldId="368"/>
            <ac:picMk id="9" creationId="{DD20C4E1-E752-4972-85BD-78F99D8FFADA}"/>
          </ac:picMkLst>
        </pc:picChg>
        <pc:picChg chg="add del mod">
          <ac:chgData name="Daniel Chang" userId="b1571ce2ea5d8dba" providerId="LiveId" clId="{02021040-010D-41B3-84A0-EC7322C23A2B}" dt="2021-06-13T10:11:44.016" v="138" actId="931"/>
          <ac:picMkLst>
            <pc:docMk/>
            <pc:sldMk cId="554972836" sldId="368"/>
            <ac:picMk id="11" creationId="{9ADE31CD-9FC6-474E-815F-C6679A7FF445}"/>
          </ac:picMkLst>
        </pc:picChg>
        <pc:picChg chg="add mod">
          <ac:chgData name="Daniel Chang" userId="b1571ce2ea5d8dba" providerId="LiveId" clId="{02021040-010D-41B3-84A0-EC7322C23A2B}" dt="2021-06-13T10:12:52.192" v="146" actId="14100"/>
          <ac:picMkLst>
            <pc:docMk/>
            <pc:sldMk cId="554972836" sldId="368"/>
            <ac:picMk id="13" creationId="{5E778BBD-B301-4642-AABE-1D935A885420}"/>
          </ac:picMkLst>
        </pc:picChg>
      </pc:sldChg>
      <pc:sldChg chg="new del ord">
        <pc:chgData name="Daniel Chang" userId="b1571ce2ea5d8dba" providerId="LiveId" clId="{02021040-010D-41B3-84A0-EC7322C23A2B}" dt="2021-06-13T10:05:31.193" v="64" actId="2696"/>
        <pc:sldMkLst>
          <pc:docMk/>
          <pc:sldMk cId="3434351144" sldId="368"/>
        </pc:sldMkLst>
      </pc:sldChg>
      <pc:sldChg chg="addSp delSp modSp add mod">
        <pc:chgData name="Daniel Chang" userId="b1571ce2ea5d8dba" providerId="LiveId" clId="{02021040-010D-41B3-84A0-EC7322C23A2B}" dt="2021-06-13T10:19:53.426" v="253" actId="20577"/>
        <pc:sldMkLst>
          <pc:docMk/>
          <pc:sldMk cId="1153573834" sldId="369"/>
        </pc:sldMkLst>
        <pc:spChg chg="mod">
          <ac:chgData name="Daniel Chang" userId="b1571ce2ea5d8dba" providerId="LiveId" clId="{02021040-010D-41B3-84A0-EC7322C23A2B}" dt="2021-06-13T10:19:53.426" v="253" actId="20577"/>
          <ac:spMkLst>
            <pc:docMk/>
            <pc:sldMk cId="1153573834" sldId="369"/>
            <ac:spMk id="847" creationId="{00000000-0000-0000-0000-000000000000}"/>
          </ac:spMkLst>
        </pc:spChg>
        <pc:picChg chg="add del mod">
          <ac:chgData name="Daniel Chang" userId="b1571ce2ea5d8dba" providerId="LiveId" clId="{02021040-010D-41B3-84A0-EC7322C23A2B}" dt="2021-06-13T10:17:45.484" v="158" actId="478"/>
          <ac:picMkLst>
            <pc:docMk/>
            <pc:sldMk cId="1153573834" sldId="369"/>
            <ac:picMk id="3" creationId="{7DFB69A0-0606-4B18-B4DE-5288A2821750}"/>
          </ac:picMkLst>
        </pc:picChg>
        <pc:picChg chg="del">
          <ac:chgData name="Daniel Chang" userId="b1571ce2ea5d8dba" providerId="LiveId" clId="{02021040-010D-41B3-84A0-EC7322C23A2B}" dt="2021-06-13T10:13:38.421" v="149" actId="478"/>
          <ac:picMkLst>
            <pc:docMk/>
            <pc:sldMk cId="1153573834" sldId="369"/>
            <ac:picMk id="5" creationId="{75B6651F-3E36-4075-8D5D-C51D2004DC56}"/>
          </ac:picMkLst>
        </pc:picChg>
        <pc:picChg chg="add del mod">
          <ac:chgData name="Daniel Chang" userId="b1571ce2ea5d8dba" providerId="LiveId" clId="{02021040-010D-41B3-84A0-EC7322C23A2B}" dt="2021-06-13T10:17:41.548" v="157" actId="478"/>
          <ac:picMkLst>
            <pc:docMk/>
            <pc:sldMk cId="1153573834" sldId="369"/>
            <ac:picMk id="6" creationId="{9A174ECC-3673-4AB2-B300-0FFD7D37DB7A}"/>
          </ac:picMkLst>
        </pc:picChg>
        <pc:picChg chg="add del mod">
          <ac:chgData name="Daniel Chang" userId="b1571ce2ea5d8dba" providerId="LiveId" clId="{02021040-010D-41B3-84A0-EC7322C23A2B}" dt="2021-06-13T10:18:44.485" v="164" actId="931"/>
          <ac:picMkLst>
            <pc:docMk/>
            <pc:sldMk cId="1153573834" sldId="369"/>
            <ac:picMk id="8" creationId="{D7267514-1720-4123-8C98-ED0C32EB585C}"/>
          </ac:picMkLst>
        </pc:picChg>
        <pc:picChg chg="del">
          <ac:chgData name="Daniel Chang" userId="b1571ce2ea5d8dba" providerId="LiveId" clId="{02021040-010D-41B3-84A0-EC7322C23A2B}" dt="2021-06-13T10:13:39.983" v="150" actId="478"/>
          <ac:picMkLst>
            <pc:docMk/>
            <pc:sldMk cId="1153573834" sldId="369"/>
            <ac:picMk id="9" creationId="{DD20C4E1-E752-4972-85BD-78F99D8FFADA}"/>
          </ac:picMkLst>
        </pc:picChg>
        <pc:picChg chg="add mod">
          <ac:chgData name="Daniel Chang" userId="b1571ce2ea5d8dba" providerId="LiveId" clId="{02021040-010D-41B3-84A0-EC7322C23A2B}" dt="2021-06-13T10:19:08.530" v="168" actId="1076"/>
          <ac:picMkLst>
            <pc:docMk/>
            <pc:sldMk cId="1153573834" sldId="369"/>
            <ac:picMk id="11" creationId="{71523982-6CC5-47A5-A850-EDA8061326EF}"/>
          </ac:picMkLst>
        </pc:picChg>
      </pc:sldChg>
      <pc:sldChg chg="addSp delSp modSp add mod ord modAnim addCm delCm">
        <pc:chgData name="Daniel Chang" userId="b1571ce2ea5d8dba" providerId="LiveId" clId="{02021040-010D-41B3-84A0-EC7322C23A2B}" dt="2021-06-13T10:47:54.777" v="1393" actId="20577"/>
        <pc:sldMkLst>
          <pc:docMk/>
          <pc:sldMk cId="1106434967" sldId="370"/>
        </pc:sldMkLst>
        <pc:spChg chg="del mod">
          <ac:chgData name="Daniel Chang" userId="b1571ce2ea5d8dba" providerId="LiveId" clId="{02021040-010D-41B3-84A0-EC7322C23A2B}" dt="2021-06-13T10:39:02.748" v="719"/>
          <ac:spMkLst>
            <pc:docMk/>
            <pc:sldMk cId="1106434967" sldId="370"/>
            <ac:spMk id="2" creationId="{00000000-0000-0000-0000-000000000000}"/>
          </ac:spMkLst>
        </pc:spChg>
        <pc:spChg chg="mod">
          <ac:chgData name="Daniel Chang" userId="b1571ce2ea5d8dba" providerId="LiveId" clId="{02021040-010D-41B3-84A0-EC7322C23A2B}" dt="2021-06-13T10:38:54.379" v="714" actId="20577"/>
          <ac:spMkLst>
            <pc:docMk/>
            <pc:sldMk cId="1106434967" sldId="370"/>
            <ac:spMk id="3" creationId="{00000000-0000-0000-0000-000000000000}"/>
          </ac:spMkLst>
        </pc:spChg>
        <pc:spChg chg="mod">
          <ac:chgData name="Daniel Chang" userId="b1571ce2ea5d8dba" providerId="LiveId" clId="{02021040-010D-41B3-84A0-EC7322C23A2B}" dt="2021-06-13T10:46:47.787" v="1322" actId="20577"/>
          <ac:spMkLst>
            <pc:docMk/>
            <pc:sldMk cId="1106434967" sldId="370"/>
            <ac:spMk id="4" creationId="{00000000-0000-0000-0000-000000000000}"/>
          </ac:spMkLst>
        </pc:spChg>
        <pc:spChg chg="add del mod">
          <ac:chgData name="Daniel Chang" userId="b1571ce2ea5d8dba" providerId="LiveId" clId="{02021040-010D-41B3-84A0-EC7322C23A2B}" dt="2021-06-13T10:39:27.396" v="726" actId="20577"/>
          <ac:spMkLst>
            <pc:docMk/>
            <pc:sldMk cId="1106434967" sldId="370"/>
            <ac:spMk id="8" creationId="{EFA6FD99-DE8C-4795-85F6-652CEB132C95}"/>
          </ac:spMkLst>
        </pc:spChg>
        <pc:spChg chg="mod">
          <ac:chgData name="Daniel Chang" userId="b1571ce2ea5d8dba" providerId="LiveId" clId="{02021040-010D-41B3-84A0-EC7322C23A2B}" dt="2021-06-13T10:45:44.973" v="1195" actId="14100"/>
          <ac:spMkLst>
            <pc:docMk/>
            <pc:sldMk cId="1106434967" sldId="370"/>
            <ac:spMk id="11" creationId="{00000000-0000-0000-0000-000000000000}"/>
          </ac:spMkLst>
        </pc:spChg>
        <pc:spChg chg="add mod">
          <ac:chgData name="Daniel Chang" userId="b1571ce2ea5d8dba" providerId="LiveId" clId="{02021040-010D-41B3-84A0-EC7322C23A2B}" dt="2021-06-13T10:42:20.732" v="859" actId="20577"/>
          <ac:spMkLst>
            <pc:docMk/>
            <pc:sldMk cId="1106434967" sldId="370"/>
            <ac:spMk id="12" creationId="{1A31431E-7219-4FE4-BA4E-0AD2D8B4BD28}"/>
          </ac:spMkLst>
        </pc:spChg>
        <pc:spChg chg="add mod">
          <ac:chgData name="Daniel Chang" userId="b1571ce2ea5d8dba" providerId="LiveId" clId="{02021040-010D-41B3-84A0-EC7322C23A2B}" dt="2021-06-13T10:45:26.505" v="1194" actId="20577"/>
          <ac:spMkLst>
            <pc:docMk/>
            <pc:sldMk cId="1106434967" sldId="370"/>
            <ac:spMk id="13" creationId="{B36C8952-D8CC-433A-B9A6-86BDDF30A4B6}"/>
          </ac:spMkLst>
        </pc:spChg>
        <pc:spChg chg="add mod">
          <ac:chgData name="Daniel Chang" userId="b1571ce2ea5d8dba" providerId="LiveId" clId="{02021040-010D-41B3-84A0-EC7322C23A2B}" dt="2021-06-13T10:47:54.777" v="1393" actId="20577"/>
          <ac:spMkLst>
            <pc:docMk/>
            <pc:sldMk cId="1106434967" sldId="370"/>
            <ac:spMk id="14" creationId="{F6B91770-4C8E-43A6-B5A0-8740905EAC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36499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https://youtu.be/UkjgZd0nusM</a:t>
            </a:r>
          </a:p>
          <a:p>
            <a:pPr marL="0" lvl="0" indent="0" algn="l" rtl="0">
              <a:spcBef>
                <a:spcPts val="0"/>
              </a:spcBef>
              <a:spcAft>
                <a:spcPts val="0"/>
              </a:spcAft>
              <a:buNone/>
            </a:pPr>
            <a:r>
              <a:rPr lang="en-US" dirty="0" smtClean="0"/>
              <a:t>15 min</a:t>
            </a:r>
          </a:p>
          <a:p>
            <a:pPr marL="0" lvl="0" indent="0" algn="l" rtl="0">
              <a:spcBef>
                <a:spcPts val="0"/>
              </a:spcBef>
              <a:spcAft>
                <a:spcPts val="0"/>
              </a:spcAft>
              <a:buNone/>
            </a:pPr>
            <a:endParaRPr lang="en-US" smtClean="0"/>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7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97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57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616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63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2321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35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404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04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6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573895d0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573895d0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72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26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861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091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871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871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02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02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02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2214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88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404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45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1871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7861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786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027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a1cc27bf4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a1cc27bf4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573895d0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573895d0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1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64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21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47700" y="1675250"/>
            <a:ext cx="6048600" cy="11589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28950" y="2995325"/>
            <a:ext cx="4286100" cy="42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4519175" y="2811223"/>
            <a:ext cx="5351164" cy="3284852"/>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5250" y="-455612"/>
            <a:ext cx="3225975" cy="1901969"/>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52600" y="3501150"/>
            <a:ext cx="7905750" cy="190500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16" name="Google Shape;16;p2"/>
          <p:cNvSpPr/>
          <p:nvPr/>
        </p:nvSpPr>
        <p:spPr>
          <a:xfrm>
            <a:off x="-361950" y="-438150"/>
            <a:ext cx="6134100" cy="144780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900" b="1">
                <a:latin typeface="Lora"/>
                <a:ea typeface="Lora"/>
                <a:cs typeface="Lora"/>
                <a:sym typeface="Lor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0" name="Google Shape;20;p3"/>
          <p:cNvGrpSpPr/>
          <p:nvPr/>
        </p:nvGrpSpPr>
        <p:grpSpPr>
          <a:xfrm rot="-1268764">
            <a:off x="3966365" y="1471238"/>
            <a:ext cx="369412" cy="481575"/>
            <a:chOff x="1980954" y="4639503"/>
            <a:chExt cx="143372" cy="159996"/>
          </a:xfrm>
        </p:grpSpPr>
        <p:sp>
          <p:nvSpPr>
            <p:cNvPr id="21" name="Google Shape;21;p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38100" cap="flat" cmpd="sng">
              <a:solidFill>
                <a:srgbClr val="000000"/>
              </a:solidFill>
              <a:prstDash val="solid"/>
              <a:round/>
              <a:headEnd type="none" w="med" len="med"/>
              <a:tailEnd type="none" w="med" len="med"/>
            </a:ln>
          </p:spPr>
        </p:sp>
        <p:sp>
          <p:nvSpPr>
            <p:cNvPr id="22" name="Google Shape;22;p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38100" cap="flat" cmpd="sng">
              <a:solidFill>
                <a:srgbClr val="000000"/>
              </a:solidFill>
              <a:prstDash val="solid"/>
              <a:round/>
              <a:headEnd type="none" w="med" len="med"/>
              <a:tailEnd type="none" w="med" len="med"/>
            </a:ln>
          </p:spPr>
        </p:sp>
      </p:grpSp>
      <p:sp>
        <p:nvSpPr>
          <p:cNvPr id="23" name="Google Shape;23;p3"/>
          <p:cNvSpPr/>
          <p:nvPr/>
        </p:nvSpPr>
        <p:spPr>
          <a:xfrm flipH="1">
            <a:off x="-1067800" y="3292901"/>
            <a:ext cx="5279507" cy="3293276"/>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4273002">
            <a:off x="6500292" y="-96136"/>
            <a:ext cx="3847408" cy="237172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545116">
            <a:off x="4451409" y="201769"/>
            <a:ext cx="7945187" cy="2127044"/>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6" name="Google Shape;26;p3"/>
          <p:cNvSpPr/>
          <p:nvPr/>
        </p:nvSpPr>
        <p:spPr>
          <a:xfrm rot="2055728">
            <a:off x="-177347" y="3869906"/>
            <a:ext cx="6134319" cy="1447852"/>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7" name="Google Shape;27;p3"/>
          <p:cNvSpPr txBox="1">
            <a:spLocks noGrp="1"/>
          </p:cNvSpPr>
          <p:nvPr>
            <p:ph type="title" idx="2" hasCustomPrompt="1"/>
          </p:nvPr>
        </p:nvSpPr>
        <p:spPr>
          <a:xfrm>
            <a:off x="4394900" y="1330425"/>
            <a:ext cx="1408800" cy="763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5000"/>
              <a:buFont typeface="Lora"/>
              <a:buNone/>
              <a:defRPr sz="4500" b="1">
                <a:solidFill>
                  <a:srgbClr val="000000"/>
                </a:solidFill>
                <a:latin typeface="Lora"/>
                <a:ea typeface="Lora"/>
                <a:cs typeface="Lora"/>
                <a:sym typeface="Lora"/>
              </a:defRPr>
            </a:lvl1pPr>
            <a:lvl2pPr lvl="1"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2pPr>
            <a:lvl3pPr lvl="2"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3pPr>
            <a:lvl4pPr lvl="3"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4pPr>
            <a:lvl5pPr lvl="4"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5pPr>
            <a:lvl6pPr lvl="5"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6pPr>
            <a:lvl7pPr lvl="6"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7pPr>
            <a:lvl8pPr lvl="7"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8pPr>
            <a:lvl9pPr lvl="8" rtl="0">
              <a:spcBef>
                <a:spcPts val="0"/>
              </a:spcBef>
              <a:spcAft>
                <a:spcPts val="0"/>
              </a:spcAft>
              <a:buClr>
                <a:srgbClr val="000000"/>
              </a:buClr>
              <a:buSzPts val="5000"/>
              <a:buFont typeface="Lora"/>
              <a:buNone/>
              <a:defRPr sz="5000" b="1">
                <a:solidFill>
                  <a:srgbClr val="000000"/>
                </a:solidFill>
                <a:latin typeface="Lora"/>
                <a:ea typeface="Lora"/>
                <a:cs typeface="Lora"/>
                <a:sym typeface="Lora"/>
              </a:defRPr>
            </a:lvl9pPr>
          </a:lstStyle>
          <a:p>
            <a:r>
              <a:t>xx%</a:t>
            </a:r>
          </a:p>
        </p:txBody>
      </p:sp>
      <p:sp>
        <p:nvSpPr>
          <p:cNvPr id="28" name="Google Shape;28;p3"/>
          <p:cNvSpPr txBox="1">
            <a:spLocks noGrp="1"/>
          </p:cNvSpPr>
          <p:nvPr>
            <p:ph type="subTitle" idx="1"/>
          </p:nvPr>
        </p:nvSpPr>
        <p:spPr>
          <a:xfrm>
            <a:off x="2106150" y="2992650"/>
            <a:ext cx="4931700" cy="414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9" name="Google Shape;29;p3"/>
          <p:cNvGrpSpPr/>
          <p:nvPr/>
        </p:nvGrpSpPr>
        <p:grpSpPr>
          <a:xfrm rot="642450">
            <a:off x="7430450" y="4441270"/>
            <a:ext cx="522952" cy="543627"/>
            <a:chOff x="1361275" y="244825"/>
            <a:chExt cx="4833925" cy="5166575"/>
          </a:xfrm>
        </p:grpSpPr>
        <p:sp>
          <p:nvSpPr>
            <p:cNvPr id="30" name="Google Shape;30;p3"/>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rot="5071854">
            <a:off x="217169" y="2744930"/>
            <a:ext cx="130877" cy="113038"/>
            <a:chOff x="1609720" y="4773978"/>
            <a:chExt cx="142884" cy="159996"/>
          </a:xfrm>
        </p:grpSpPr>
        <p:sp>
          <p:nvSpPr>
            <p:cNvPr id="51" name="Google Shape;51;p3"/>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2" name="Google Shape;52;p3"/>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3" name="Google Shape;53;p3"/>
          <p:cNvGrpSpPr/>
          <p:nvPr/>
        </p:nvGrpSpPr>
        <p:grpSpPr>
          <a:xfrm rot="5056191">
            <a:off x="448817" y="3015794"/>
            <a:ext cx="227627" cy="205684"/>
            <a:chOff x="71450" y="1628800"/>
            <a:chExt cx="195250" cy="238125"/>
          </a:xfrm>
        </p:grpSpPr>
        <p:sp>
          <p:nvSpPr>
            <p:cNvPr id="54" name="Google Shape;54;p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5" name="Google Shape;55;p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6" name="Google Shape;56;p3"/>
          <p:cNvGrpSpPr/>
          <p:nvPr/>
        </p:nvGrpSpPr>
        <p:grpSpPr>
          <a:xfrm rot="-2616383">
            <a:off x="358814" y="2239857"/>
            <a:ext cx="227636" cy="205625"/>
            <a:chOff x="71450" y="1628800"/>
            <a:chExt cx="195250" cy="238125"/>
          </a:xfrm>
        </p:grpSpPr>
        <p:sp>
          <p:nvSpPr>
            <p:cNvPr id="57" name="Google Shape;57;p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8" name="Google Shape;58;p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59" name="Google Shape;59;p3"/>
          <p:cNvGrpSpPr/>
          <p:nvPr/>
        </p:nvGrpSpPr>
        <p:grpSpPr>
          <a:xfrm rot="10267259" flipH="1">
            <a:off x="1109324" y="36261"/>
            <a:ext cx="523014" cy="543454"/>
            <a:chOff x="1361275" y="244825"/>
            <a:chExt cx="4833925" cy="5166575"/>
          </a:xfrm>
        </p:grpSpPr>
        <p:sp>
          <p:nvSpPr>
            <p:cNvPr id="60" name="Google Shape;60;p3"/>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rot="5071757">
            <a:off x="204200" y="1827552"/>
            <a:ext cx="130867" cy="112994"/>
            <a:chOff x="71450" y="1628800"/>
            <a:chExt cx="195250" cy="238125"/>
          </a:xfrm>
        </p:grpSpPr>
        <p:sp>
          <p:nvSpPr>
            <p:cNvPr id="81" name="Google Shape;81;p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82" name="Google Shape;82;p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83" name="Google Shape;83;p3"/>
          <p:cNvGrpSpPr/>
          <p:nvPr/>
        </p:nvGrpSpPr>
        <p:grpSpPr>
          <a:xfrm rot="5391006">
            <a:off x="-725584" y="-320966"/>
            <a:ext cx="1787912" cy="1773803"/>
            <a:chOff x="1174625" y="279475"/>
            <a:chExt cx="5197400" cy="5180500"/>
          </a:xfrm>
        </p:grpSpPr>
        <p:sp>
          <p:nvSpPr>
            <p:cNvPr id="84" name="Google Shape;84;p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rot="-3543833">
            <a:off x="8037388" y="3494385"/>
            <a:ext cx="2217136" cy="2198892"/>
            <a:chOff x="1174625" y="279475"/>
            <a:chExt cx="5197400" cy="5180500"/>
          </a:xfrm>
        </p:grpSpPr>
        <p:sp>
          <p:nvSpPr>
            <p:cNvPr id="95" name="Google Shape;95;p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rot="-6720405">
            <a:off x="8671644" y="2559164"/>
            <a:ext cx="214469" cy="203808"/>
            <a:chOff x="71450" y="1628800"/>
            <a:chExt cx="195250" cy="238125"/>
          </a:xfrm>
        </p:grpSpPr>
        <p:sp>
          <p:nvSpPr>
            <p:cNvPr id="106" name="Google Shape;106;p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07" name="Google Shape;107;p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08" name="Google Shape;108;p3"/>
          <p:cNvGrpSpPr/>
          <p:nvPr/>
        </p:nvGrpSpPr>
        <p:grpSpPr>
          <a:xfrm rot="-6737586">
            <a:off x="8975030" y="2436675"/>
            <a:ext cx="114090" cy="98561"/>
            <a:chOff x="1609720" y="4773978"/>
            <a:chExt cx="142884" cy="159996"/>
          </a:xfrm>
        </p:grpSpPr>
        <p:sp>
          <p:nvSpPr>
            <p:cNvPr id="109" name="Google Shape;109;p3"/>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0" name="Google Shape;110;p3"/>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11" name="Google Shape;111;p3"/>
          <p:cNvGrpSpPr/>
          <p:nvPr/>
        </p:nvGrpSpPr>
        <p:grpSpPr>
          <a:xfrm rot="-6737586">
            <a:off x="8643498" y="2313770"/>
            <a:ext cx="114480" cy="98561"/>
            <a:chOff x="1980954" y="4639503"/>
            <a:chExt cx="143372" cy="159996"/>
          </a:xfrm>
        </p:grpSpPr>
        <p:sp>
          <p:nvSpPr>
            <p:cNvPr id="112" name="Google Shape;112;p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3" name="Google Shape;113;p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Lora Regular"/>
              <a:buNone/>
              <a:defRPr sz="3000">
                <a:latin typeface="Lora Regular"/>
                <a:ea typeface="Lora Regular"/>
                <a:cs typeface="Lora Regular"/>
                <a:sym typeface="Lora Regular"/>
              </a:defRPr>
            </a:lvl1pPr>
            <a:lvl2pPr lvl="1">
              <a:spcBef>
                <a:spcPts val="0"/>
              </a:spcBef>
              <a:spcAft>
                <a:spcPts val="0"/>
              </a:spcAft>
              <a:buSzPts val="3000"/>
              <a:buFont typeface="Lora Regular"/>
              <a:buNone/>
              <a:defRPr sz="3000">
                <a:latin typeface="Lora"/>
                <a:ea typeface="Lora"/>
                <a:cs typeface="Lora"/>
                <a:sym typeface="Lora"/>
              </a:defRPr>
            </a:lvl2pPr>
            <a:lvl3pPr lvl="2">
              <a:spcBef>
                <a:spcPts val="0"/>
              </a:spcBef>
              <a:spcAft>
                <a:spcPts val="0"/>
              </a:spcAft>
              <a:buSzPts val="3000"/>
              <a:buFont typeface="Lora Regular"/>
              <a:buNone/>
              <a:defRPr sz="3000">
                <a:latin typeface="Lora"/>
                <a:ea typeface="Lora"/>
                <a:cs typeface="Lora"/>
                <a:sym typeface="Lora"/>
              </a:defRPr>
            </a:lvl3pPr>
            <a:lvl4pPr lvl="3">
              <a:spcBef>
                <a:spcPts val="0"/>
              </a:spcBef>
              <a:spcAft>
                <a:spcPts val="0"/>
              </a:spcAft>
              <a:buSzPts val="3000"/>
              <a:buFont typeface="Lora Regular"/>
              <a:buNone/>
              <a:defRPr sz="3000">
                <a:latin typeface="Lora"/>
                <a:ea typeface="Lora"/>
                <a:cs typeface="Lora"/>
                <a:sym typeface="Lora"/>
              </a:defRPr>
            </a:lvl4pPr>
            <a:lvl5pPr lvl="4">
              <a:spcBef>
                <a:spcPts val="0"/>
              </a:spcBef>
              <a:spcAft>
                <a:spcPts val="0"/>
              </a:spcAft>
              <a:buSzPts val="3000"/>
              <a:buFont typeface="Lora Regular"/>
              <a:buNone/>
              <a:defRPr sz="3000">
                <a:latin typeface="Lora"/>
                <a:ea typeface="Lora"/>
                <a:cs typeface="Lora"/>
                <a:sym typeface="Lora"/>
              </a:defRPr>
            </a:lvl5pPr>
            <a:lvl6pPr lvl="5">
              <a:spcBef>
                <a:spcPts val="0"/>
              </a:spcBef>
              <a:spcAft>
                <a:spcPts val="0"/>
              </a:spcAft>
              <a:buSzPts val="3000"/>
              <a:buFont typeface="Lora Regular"/>
              <a:buNone/>
              <a:defRPr sz="3000">
                <a:latin typeface="Lora"/>
                <a:ea typeface="Lora"/>
                <a:cs typeface="Lora"/>
                <a:sym typeface="Lora"/>
              </a:defRPr>
            </a:lvl6pPr>
            <a:lvl7pPr lvl="6">
              <a:spcBef>
                <a:spcPts val="0"/>
              </a:spcBef>
              <a:spcAft>
                <a:spcPts val="0"/>
              </a:spcAft>
              <a:buSzPts val="3000"/>
              <a:buFont typeface="Lora Regular"/>
              <a:buNone/>
              <a:defRPr sz="3000">
                <a:latin typeface="Lora"/>
                <a:ea typeface="Lora"/>
                <a:cs typeface="Lora"/>
                <a:sym typeface="Lora"/>
              </a:defRPr>
            </a:lvl7pPr>
            <a:lvl8pPr lvl="7">
              <a:spcBef>
                <a:spcPts val="0"/>
              </a:spcBef>
              <a:spcAft>
                <a:spcPts val="0"/>
              </a:spcAft>
              <a:buSzPts val="3000"/>
              <a:buFont typeface="Lora Regular"/>
              <a:buNone/>
              <a:defRPr sz="3000">
                <a:latin typeface="Lora"/>
                <a:ea typeface="Lora"/>
                <a:cs typeface="Lora"/>
                <a:sym typeface="Lora"/>
              </a:defRPr>
            </a:lvl8pPr>
            <a:lvl9pPr lvl="8">
              <a:spcBef>
                <a:spcPts val="0"/>
              </a:spcBef>
              <a:spcAft>
                <a:spcPts val="0"/>
              </a:spcAft>
              <a:buSzPts val="3000"/>
              <a:buFont typeface="Lora Regular"/>
              <a:buNone/>
              <a:defRPr sz="3000">
                <a:latin typeface="Lora"/>
                <a:ea typeface="Lora"/>
                <a:cs typeface="Lora"/>
                <a:sym typeface="Lora"/>
              </a:defRPr>
            </a:lvl9pPr>
          </a:lstStyle>
          <a:p>
            <a:endParaRPr/>
          </a:p>
        </p:txBody>
      </p:sp>
      <p:sp>
        <p:nvSpPr>
          <p:cNvPr id="266" name="Google Shape;266;p13"/>
          <p:cNvSpPr txBox="1">
            <a:spLocks noGrp="1"/>
          </p:cNvSpPr>
          <p:nvPr>
            <p:ph type="subTitle" idx="1"/>
          </p:nvPr>
        </p:nvSpPr>
        <p:spPr>
          <a:xfrm>
            <a:off x="1495125" y="1570850"/>
            <a:ext cx="2281200" cy="293400"/>
          </a:xfrm>
          <a:prstGeom prst="rect">
            <a:avLst/>
          </a:prstGeom>
        </p:spPr>
        <p:txBody>
          <a:bodyPr spcFirstLastPara="1" wrap="square" lIns="91425" tIns="91425" rIns="91425" bIns="91425" anchor="t" anchorCtr="0">
            <a:noAutofit/>
          </a:bodyPr>
          <a:lstStyle>
            <a:lvl1pPr lv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7" name="Google Shape;267;p13"/>
          <p:cNvSpPr txBox="1">
            <a:spLocks noGrp="1"/>
          </p:cNvSpPr>
          <p:nvPr>
            <p:ph type="subTitle" idx="2"/>
          </p:nvPr>
        </p:nvSpPr>
        <p:spPr>
          <a:xfrm>
            <a:off x="1495125" y="1825950"/>
            <a:ext cx="2281200" cy="8304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68" name="Google Shape;268;p13"/>
          <p:cNvSpPr txBox="1">
            <a:spLocks noGrp="1"/>
          </p:cNvSpPr>
          <p:nvPr>
            <p:ph type="subTitle" idx="3"/>
          </p:nvPr>
        </p:nvSpPr>
        <p:spPr>
          <a:xfrm>
            <a:off x="4546425" y="1570850"/>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9" name="Google Shape;269;p13"/>
          <p:cNvSpPr txBox="1">
            <a:spLocks noGrp="1"/>
          </p:cNvSpPr>
          <p:nvPr>
            <p:ph type="subTitle" idx="4"/>
          </p:nvPr>
        </p:nvSpPr>
        <p:spPr>
          <a:xfrm>
            <a:off x="4546425" y="1825950"/>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0" name="Google Shape;270;p13"/>
          <p:cNvSpPr txBox="1">
            <a:spLocks noGrp="1"/>
          </p:cNvSpPr>
          <p:nvPr>
            <p:ph type="subTitle" idx="5"/>
          </p:nvPr>
        </p:nvSpPr>
        <p:spPr>
          <a:xfrm>
            <a:off x="14951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1" name="Google Shape;271;p13"/>
          <p:cNvSpPr txBox="1">
            <a:spLocks noGrp="1"/>
          </p:cNvSpPr>
          <p:nvPr>
            <p:ph type="subTitle" idx="6"/>
          </p:nvPr>
        </p:nvSpPr>
        <p:spPr>
          <a:xfrm>
            <a:off x="14951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2" name="Google Shape;272;p13"/>
          <p:cNvSpPr txBox="1">
            <a:spLocks noGrp="1"/>
          </p:cNvSpPr>
          <p:nvPr>
            <p:ph type="subTitle" idx="7"/>
          </p:nvPr>
        </p:nvSpPr>
        <p:spPr>
          <a:xfrm>
            <a:off x="45464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3" name="Google Shape;273;p13"/>
          <p:cNvSpPr txBox="1">
            <a:spLocks noGrp="1"/>
          </p:cNvSpPr>
          <p:nvPr>
            <p:ph type="subTitle" idx="8"/>
          </p:nvPr>
        </p:nvSpPr>
        <p:spPr>
          <a:xfrm>
            <a:off x="45464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4" name="Google Shape;274;p13"/>
          <p:cNvSpPr txBox="1">
            <a:spLocks noGrp="1"/>
          </p:cNvSpPr>
          <p:nvPr>
            <p:ph type="title" idx="9" hasCustomPrompt="1"/>
          </p:nvPr>
        </p:nvSpPr>
        <p:spPr>
          <a:xfrm>
            <a:off x="1712175"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5" name="Google Shape;275;p13"/>
          <p:cNvSpPr txBox="1">
            <a:spLocks noGrp="1"/>
          </p:cNvSpPr>
          <p:nvPr>
            <p:ph type="title" idx="13" hasCustomPrompt="1"/>
          </p:nvPr>
        </p:nvSpPr>
        <p:spPr>
          <a:xfrm>
            <a:off x="4741700"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6" name="Google Shape;276;p13"/>
          <p:cNvSpPr txBox="1">
            <a:spLocks noGrp="1"/>
          </p:cNvSpPr>
          <p:nvPr>
            <p:ph type="title" idx="14" hasCustomPrompt="1"/>
          </p:nvPr>
        </p:nvSpPr>
        <p:spPr>
          <a:xfrm>
            <a:off x="1712175"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7" name="Google Shape;277;p13"/>
          <p:cNvSpPr txBox="1">
            <a:spLocks noGrp="1"/>
          </p:cNvSpPr>
          <p:nvPr>
            <p:ph type="title" idx="15" hasCustomPrompt="1"/>
          </p:nvPr>
        </p:nvSpPr>
        <p:spPr>
          <a:xfrm>
            <a:off x="4741700"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ix columns">
  <p:cSld name="CUSTOM_8">
    <p:spTree>
      <p:nvGrpSpPr>
        <p:cNvPr id="1" name="Shape 358"/>
        <p:cNvGrpSpPr/>
        <p:nvPr/>
      </p:nvGrpSpPr>
      <p:grpSpPr>
        <a:xfrm>
          <a:off x="0" y="0"/>
          <a:ext cx="0" cy="0"/>
          <a:chOff x="0" y="0"/>
          <a:chExt cx="0" cy="0"/>
        </a:xfrm>
      </p:grpSpPr>
      <p:sp>
        <p:nvSpPr>
          <p:cNvPr id="359" name="Google Shape;359;p18"/>
          <p:cNvSpPr txBox="1">
            <a:spLocks noGrp="1"/>
          </p:cNvSpPr>
          <p:nvPr>
            <p:ph type="title"/>
          </p:nvPr>
        </p:nvSpPr>
        <p:spPr>
          <a:xfrm>
            <a:off x="720000" y="3393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Lora"/>
              <a:buNone/>
              <a:defRPr sz="3000" b="1">
                <a:latin typeface="Lora"/>
                <a:ea typeface="Lora"/>
                <a:cs typeface="Lora"/>
                <a:sym typeface="Lora"/>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360" name="Google Shape;360;p18"/>
          <p:cNvSpPr txBox="1">
            <a:spLocks noGrp="1"/>
          </p:cNvSpPr>
          <p:nvPr>
            <p:ph type="subTitle" idx="1"/>
          </p:nvPr>
        </p:nvSpPr>
        <p:spPr>
          <a:xfrm>
            <a:off x="22692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1" name="Google Shape;361;p18"/>
          <p:cNvSpPr txBox="1">
            <a:spLocks noGrp="1"/>
          </p:cNvSpPr>
          <p:nvPr>
            <p:ph type="subTitle" idx="2"/>
          </p:nvPr>
        </p:nvSpPr>
        <p:spPr>
          <a:xfrm>
            <a:off x="22692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2" name="Google Shape;362;p18"/>
          <p:cNvSpPr txBox="1">
            <a:spLocks noGrp="1"/>
          </p:cNvSpPr>
          <p:nvPr>
            <p:ph type="title" idx="3" hasCustomPrompt="1"/>
          </p:nvPr>
        </p:nvSpPr>
        <p:spPr>
          <a:xfrm>
            <a:off x="119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3" name="Google Shape;363;p18"/>
          <p:cNvSpPr txBox="1">
            <a:spLocks noGrp="1"/>
          </p:cNvSpPr>
          <p:nvPr>
            <p:ph type="subTitle" idx="4"/>
          </p:nvPr>
        </p:nvSpPr>
        <p:spPr>
          <a:xfrm>
            <a:off x="22692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4" name="Google Shape;364;p18"/>
          <p:cNvSpPr txBox="1">
            <a:spLocks noGrp="1"/>
          </p:cNvSpPr>
          <p:nvPr>
            <p:ph type="subTitle" idx="5"/>
          </p:nvPr>
        </p:nvSpPr>
        <p:spPr>
          <a:xfrm>
            <a:off x="22692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5" name="Google Shape;365;p18"/>
          <p:cNvSpPr txBox="1">
            <a:spLocks noGrp="1"/>
          </p:cNvSpPr>
          <p:nvPr>
            <p:ph type="title" idx="6" hasCustomPrompt="1"/>
          </p:nvPr>
        </p:nvSpPr>
        <p:spPr>
          <a:xfrm>
            <a:off x="119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6" name="Google Shape;366;p18"/>
          <p:cNvSpPr txBox="1">
            <a:spLocks noGrp="1"/>
          </p:cNvSpPr>
          <p:nvPr>
            <p:ph type="subTitle" idx="7"/>
          </p:nvPr>
        </p:nvSpPr>
        <p:spPr>
          <a:xfrm>
            <a:off x="22692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7" name="Google Shape;367;p18"/>
          <p:cNvSpPr txBox="1">
            <a:spLocks noGrp="1"/>
          </p:cNvSpPr>
          <p:nvPr>
            <p:ph type="subTitle" idx="8"/>
          </p:nvPr>
        </p:nvSpPr>
        <p:spPr>
          <a:xfrm>
            <a:off x="22692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8" name="Google Shape;368;p18"/>
          <p:cNvSpPr txBox="1">
            <a:spLocks noGrp="1"/>
          </p:cNvSpPr>
          <p:nvPr>
            <p:ph type="title" idx="9" hasCustomPrompt="1"/>
          </p:nvPr>
        </p:nvSpPr>
        <p:spPr>
          <a:xfrm>
            <a:off x="119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9" name="Google Shape;369;p18"/>
          <p:cNvSpPr txBox="1">
            <a:spLocks noGrp="1"/>
          </p:cNvSpPr>
          <p:nvPr>
            <p:ph type="subTitle" idx="13"/>
          </p:nvPr>
        </p:nvSpPr>
        <p:spPr>
          <a:xfrm>
            <a:off x="61554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0" name="Google Shape;370;p18"/>
          <p:cNvSpPr txBox="1">
            <a:spLocks noGrp="1"/>
          </p:cNvSpPr>
          <p:nvPr>
            <p:ph type="subTitle" idx="14"/>
          </p:nvPr>
        </p:nvSpPr>
        <p:spPr>
          <a:xfrm>
            <a:off x="61554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1" name="Google Shape;371;p18"/>
          <p:cNvSpPr txBox="1">
            <a:spLocks noGrp="1"/>
          </p:cNvSpPr>
          <p:nvPr>
            <p:ph type="title" idx="15" hasCustomPrompt="1"/>
          </p:nvPr>
        </p:nvSpPr>
        <p:spPr>
          <a:xfrm>
            <a:off x="500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2" name="Google Shape;372;p18"/>
          <p:cNvSpPr txBox="1">
            <a:spLocks noGrp="1"/>
          </p:cNvSpPr>
          <p:nvPr>
            <p:ph type="subTitle" idx="16"/>
          </p:nvPr>
        </p:nvSpPr>
        <p:spPr>
          <a:xfrm>
            <a:off x="61554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3" name="Google Shape;373;p18"/>
          <p:cNvSpPr txBox="1">
            <a:spLocks noGrp="1"/>
          </p:cNvSpPr>
          <p:nvPr>
            <p:ph type="subTitle" idx="17"/>
          </p:nvPr>
        </p:nvSpPr>
        <p:spPr>
          <a:xfrm>
            <a:off x="61554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4" name="Google Shape;374;p18"/>
          <p:cNvSpPr txBox="1">
            <a:spLocks noGrp="1"/>
          </p:cNvSpPr>
          <p:nvPr>
            <p:ph type="title" idx="18" hasCustomPrompt="1"/>
          </p:nvPr>
        </p:nvSpPr>
        <p:spPr>
          <a:xfrm>
            <a:off x="500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5" name="Google Shape;375;p18"/>
          <p:cNvSpPr txBox="1">
            <a:spLocks noGrp="1"/>
          </p:cNvSpPr>
          <p:nvPr>
            <p:ph type="subTitle" idx="19"/>
          </p:nvPr>
        </p:nvSpPr>
        <p:spPr>
          <a:xfrm>
            <a:off x="61554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6" name="Google Shape;376;p18"/>
          <p:cNvSpPr txBox="1">
            <a:spLocks noGrp="1"/>
          </p:cNvSpPr>
          <p:nvPr>
            <p:ph type="subTitle" idx="20"/>
          </p:nvPr>
        </p:nvSpPr>
        <p:spPr>
          <a:xfrm>
            <a:off x="61554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7" name="Google Shape;377;p18"/>
          <p:cNvSpPr txBox="1">
            <a:spLocks noGrp="1"/>
          </p:cNvSpPr>
          <p:nvPr>
            <p:ph type="title" idx="21" hasCustomPrompt="1"/>
          </p:nvPr>
        </p:nvSpPr>
        <p:spPr>
          <a:xfrm>
            <a:off x="500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 Credits">
  <p:cSld name="CUSTOM_6">
    <p:spTree>
      <p:nvGrpSpPr>
        <p:cNvPr id="1" name="Shape 392"/>
        <p:cNvGrpSpPr/>
        <p:nvPr/>
      </p:nvGrpSpPr>
      <p:grpSpPr>
        <a:xfrm>
          <a:off x="0" y="0"/>
          <a:ext cx="0" cy="0"/>
          <a:chOff x="0" y="0"/>
          <a:chExt cx="0" cy="0"/>
        </a:xfrm>
      </p:grpSpPr>
      <p:sp>
        <p:nvSpPr>
          <p:cNvPr id="393" name="Google Shape;393;p20"/>
          <p:cNvSpPr txBox="1">
            <a:spLocks noGrp="1"/>
          </p:cNvSpPr>
          <p:nvPr>
            <p:ph type="title"/>
          </p:nvPr>
        </p:nvSpPr>
        <p:spPr>
          <a:xfrm>
            <a:off x="720000" y="1103025"/>
            <a:ext cx="3701700" cy="8424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Font typeface="Lora"/>
              <a:buNone/>
              <a:defRPr sz="4500"/>
            </a:lvl1pPr>
            <a:lvl2pPr lvl="1" algn="ctr">
              <a:spcBef>
                <a:spcPts val="0"/>
              </a:spcBef>
              <a:spcAft>
                <a:spcPts val="0"/>
              </a:spcAft>
              <a:buSzPts val="4500"/>
              <a:buFont typeface="Lora"/>
              <a:buNone/>
              <a:defRPr sz="4500" b="1">
                <a:latin typeface="Lora"/>
                <a:ea typeface="Lora"/>
                <a:cs typeface="Lora"/>
                <a:sym typeface="Lora"/>
              </a:defRPr>
            </a:lvl2pPr>
            <a:lvl3pPr lvl="2" algn="ctr">
              <a:spcBef>
                <a:spcPts val="0"/>
              </a:spcBef>
              <a:spcAft>
                <a:spcPts val="0"/>
              </a:spcAft>
              <a:buSzPts val="4500"/>
              <a:buFont typeface="Lora"/>
              <a:buNone/>
              <a:defRPr sz="4500" b="1">
                <a:latin typeface="Lora"/>
                <a:ea typeface="Lora"/>
                <a:cs typeface="Lora"/>
                <a:sym typeface="Lora"/>
              </a:defRPr>
            </a:lvl3pPr>
            <a:lvl4pPr lvl="3" algn="ctr">
              <a:spcBef>
                <a:spcPts val="0"/>
              </a:spcBef>
              <a:spcAft>
                <a:spcPts val="0"/>
              </a:spcAft>
              <a:buSzPts val="4500"/>
              <a:buFont typeface="Lora"/>
              <a:buNone/>
              <a:defRPr sz="4500" b="1">
                <a:latin typeface="Lora"/>
                <a:ea typeface="Lora"/>
                <a:cs typeface="Lora"/>
                <a:sym typeface="Lora"/>
              </a:defRPr>
            </a:lvl4pPr>
            <a:lvl5pPr lvl="4" algn="ctr">
              <a:spcBef>
                <a:spcPts val="0"/>
              </a:spcBef>
              <a:spcAft>
                <a:spcPts val="0"/>
              </a:spcAft>
              <a:buSzPts val="4500"/>
              <a:buFont typeface="Lora"/>
              <a:buNone/>
              <a:defRPr sz="4500" b="1">
                <a:latin typeface="Lora"/>
                <a:ea typeface="Lora"/>
                <a:cs typeface="Lora"/>
                <a:sym typeface="Lora"/>
              </a:defRPr>
            </a:lvl5pPr>
            <a:lvl6pPr lvl="5" algn="ctr">
              <a:spcBef>
                <a:spcPts val="0"/>
              </a:spcBef>
              <a:spcAft>
                <a:spcPts val="0"/>
              </a:spcAft>
              <a:buSzPts val="4500"/>
              <a:buFont typeface="Lora"/>
              <a:buNone/>
              <a:defRPr sz="4500" b="1">
                <a:latin typeface="Lora"/>
                <a:ea typeface="Lora"/>
                <a:cs typeface="Lora"/>
                <a:sym typeface="Lora"/>
              </a:defRPr>
            </a:lvl6pPr>
            <a:lvl7pPr lvl="6" algn="ctr">
              <a:spcBef>
                <a:spcPts val="0"/>
              </a:spcBef>
              <a:spcAft>
                <a:spcPts val="0"/>
              </a:spcAft>
              <a:buSzPts val="4500"/>
              <a:buFont typeface="Lora"/>
              <a:buNone/>
              <a:defRPr sz="4500" b="1">
                <a:latin typeface="Lora"/>
                <a:ea typeface="Lora"/>
                <a:cs typeface="Lora"/>
                <a:sym typeface="Lora"/>
              </a:defRPr>
            </a:lvl7pPr>
            <a:lvl8pPr lvl="7" algn="ctr">
              <a:spcBef>
                <a:spcPts val="0"/>
              </a:spcBef>
              <a:spcAft>
                <a:spcPts val="0"/>
              </a:spcAft>
              <a:buSzPts val="4500"/>
              <a:buFont typeface="Lora"/>
              <a:buNone/>
              <a:defRPr sz="4500" b="1">
                <a:latin typeface="Lora"/>
                <a:ea typeface="Lora"/>
                <a:cs typeface="Lora"/>
                <a:sym typeface="Lora"/>
              </a:defRPr>
            </a:lvl8pPr>
            <a:lvl9pPr lvl="8" algn="ctr">
              <a:spcBef>
                <a:spcPts val="0"/>
              </a:spcBef>
              <a:spcAft>
                <a:spcPts val="0"/>
              </a:spcAft>
              <a:buSzPts val="4500"/>
              <a:buFont typeface="Lora"/>
              <a:buNone/>
              <a:defRPr sz="4500" b="1">
                <a:latin typeface="Lora"/>
                <a:ea typeface="Lora"/>
                <a:cs typeface="Lora"/>
                <a:sym typeface="Lora"/>
              </a:defRPr>
            </a:lvl9pPr>
          </a:lstStyle>
          <a:p>
            <a:endParaRPr/>
          </a:p>
        </p:txBody>
      </p:sp>
      <p:sp>
        <p:nvSpPr>
          <p:cNvPr id="394" name="Google Shape;394;p20"/>
          <p:cNvSpPr txBox="1">
            <a:spLocks noGrp="1"/>
          </p:cNvSpPr>
          <p:nvPr>
            <p:ph type="subTitle" idx="1"/>
          </p:nvPr>
        </p:nvSpPr>
        <p:spPr>
          <a:xfrm>
            <a:off x="720000" y="2040000"/>
            <a:ext cx="3701700" cy="463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95" name="Google Shape;395;p20"/>
          <p:cNvSpPr txBox="1">
            <a:spLocks noGrp="1"/>
          </p:cNvSpPr>
          <p:nvPr>
            <p:ph type="subTitle" idx="2"/>
          </p:nvPr>
        </p:nvSpPr>
        <p:spPr>
          <a:xfrm>
            <a:off x="1049475" y="2455125"/>
            <a:ext cx="2326500" cy="12969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1200"/>
              <a:buNone/>
              <a:defRPr sz="1200">
                <a:solidFill>
                  <a:srgbClr val="FFFFFF"/>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96" name="Google Shape;396;p20"/>
          <p:cNvSpPr txBox="1"/>
          <p:nvPr/>
        </p:nvSpPr>
        <p:spPr>
          <a:xfrm>
            <a:off x="970325" y="4168050"/>
            <a:ext cx="44400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000000"/>
              </a:buClr>
              <a:buSzPts val="1100"/>
              <a:buFont typeface="Arial"/>
              <a:buNone/>
            </a:pPr>
            <a:r>
              <a:rPr lang="en" sz="1100" b="1">
                <a:latin typeface="Raleway"/>
                <a:ea typeface="Raleway"/>
                <a:cs typeface="Raleway"/>
                <a:sym typeface="Raleway"/>
              </a:rPr>
              <a:t>CREDITS: </a:t>
            </a:r>
            <a:r>
              <a:rPr lang="en" sz="1100">
                <a:latin typeface="Raleway"/>
                <a:ea typeface="Raleway"/>
                <a:cs typeface="Raleway"/>
                <a:sym typeface="Raleway"/>
              </a:rPr>
              <a:t>This presentation template was created by </a:t>
            </a:r>
            <a:r>
              <a:rPr lang="en" sz="1100" b="1">
                <a:uFill>
                  <a:noFill/>
                </a:uFill>
                <a:latin typeface="Raleway"/>
                <a:ea typeface="Raleway"/>
                <a:cs typeface="Raleway"/>
                <a:sym typeface="Raleway"/>
                <a:hlinkClick r:id="rId2"/>
              </a:rPr>
              <a:t>Slidesgo</a:t>
            </a:r>
            <a:r>
              <a:rPr lang="en" sz="1100">
                <a:latin typeface="Raleway"/>
                <a:ea typeface="Raleway"/>
                <a:cs typeface="Raleway"/>
                <a:sym typeface="Raleway"/>
              </a:rPr>
              <a:t>, including icons by </a:t>
            </a:r>
            <a:r>
              <a:rPr lang="en" sz="1100" b="1">
                <a:uFill>
                  <a:noFill/>
                </a:uFill>
                <a:latin typeface="Raleway"/>
                <a:ea typeface="Raleway"/>
                <a:cs typeface="Raleway"/>
                <a:sym typeface="Raleway"/>
                <a:hlinkClick r:id="rId3"/>
              </a:rPr>
              <a:t>Flaticon</a:t>
            </a:r>
            <a:r>
              <a:rPr lang="en" sz="1100">
                <a:latin typeface="Raleway"/>
                <a:ea typeface="Raleway"/>
                <a:cs typeface="Raleway"/>
                <a:sym typeface="Raleway"/>
              </a:rPr>
              <a:t>, infographics &amp; images by </a:t>
            </a:r>
            <a:r>
              <a:rPr lang="en" sz="1100" b="1">
                <a:uFill>
                  <a:noFill/>
                </a:uFill>
                <a:latin typeface="Raleway"/>
                <a:ea typeface="Raleway"/>
                <a:cs typeface="Raleway"/>
                <a:sym typeface="Raleway"/>
                <a:hlinkClick r:id="rId4"/>
              </a:rPr>
              <a:t>Freepik</a:t>
            </a:r>
            <a:endParaRPr sz="1100" b="1">
              <a:latin typeface="Raleway"/>
              <a:ea typeface="Raleway"/>
              <a:cs typeface="Raleway"/>
              <a:sym typeface="Raleway"/>
            </a:endParaRPr>
          </a:p>
          <a:p>
            <a:pPr marL="1371600" lvl="0" indent="0" algn="l" rtl="0">
              <a:lnSpc>
                <a:spcPct val="114000"/>
              </a:lnSpc>
              <a:spcBef>
                <a:spcPts val="0"/>
              </a:spcBef>
              <a:spcAft>
                <a:spcPts val="0"/>
              </a:spcAft>
              <a:buClr>
                <a:srgbClr val="000000"/>
              </a:buClr>
              <a:buSzPts val="1100"/>
              <a:buFont typeface="Arial"/>
              <a:buNone/>
            </a:pPr>
            <a:r>
              <a:rPr lang="en" sz="1100">
                <a:latin typeface="Raleway"/>
                <a:ea typeface="Raleway"/>
                <a:cs typeface="Raleway"/>
                <a:sym typeface="Raleway"/>
              </a:rPr>
              <a:t> </a:t>
            </a:r>
            <a:endParaRPr sz="1100">
              <a:latin typeface="Raleway"/>
              <a:ea typeface="Raleway"/>
              <a:cs typeface="Raleway"/>
              <a:sym typeface="Raleway"/>
            </a:endParaRPr>
          </a:p>
          <a:p>
            <a:pPr marL="1371600" lvl="0" indent="0" algn="l" rtl="0">
              <a:lnSpc>
                <a:spcPct val="114000"/>
              </a:lnSpc>
              <a:spcBef>
                <a:spcPts val="0"/>
              </a:spcBef>
              <a:spcAft>
                <a:spcPts val="0"/>
              </a:spcAft>
              <a:buClr>
                <a:srgbClr val="000000"/>
              </a:buClr>
              <a:buSzPts val="1100"/>
              <a:buFont typeface="Arial"/>
              <a:buNone/>
            </a:pPr>
            <a:endParaRPr sz="1100">
              <a:latin typeface="Raleway"/>
              <a:ea typeface="Raleway"/>
              <a:cs typeface="Raleway"/>
              <a:sym typeface="Raleway"/>
            </a:endParaRPr>
          </a:p>
          <a:p>
            <a:pPr marL="0" lvl="0" indent="0" algn="l" rtl="0">
              <a:spcBef>
                <a:spcPts val="0"/>
              </a:spcBef>
              <a:spcAft>
                <a:spcPts val="0"/>
              </a:spcAft>
              <a:buNone/>
            </a:pPr>
            <a:endParaRPr sz="1100">
              <a:latin typeface="Raleway"/>
              <a:ea typeface="Raleway"/>
              <a:cs typeface="Raleway"/>
              <a:sym typeface="Raleway"/>
            </a:endParaRPr>
          </a:p>
        </p:txBody>
      </p:sp>
      <p:sp>
        <p:nvSpPr>
          <p:cNvPr id="397" name="Google Shape;397;p20"/>
          <p:cNvSpPr/>
          <p:nvPr/>
        </p:nvSpPr>
        <p:spPr>
          <a:xfrm rot="6524390">
            <a:off x="5118096" y="-650984"/>
            <a:ext cx="8345004" cy="6140666"/>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rot="6397204">
            <a:off x="3070003" y="1718841"/>
            <a:ext cx="7227339" cy="1705832"/>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41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1pPr>
            <a:lvl2pPr lvl="1">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2pPr>
            <a:lvl3pPr lvl="2">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3pPr>
            <a:lvl4pPr lvl="3">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4pPr>
            <a:lvl5pPr lvl="4">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5pPr>
            <a:lvl6pPr lvl="5">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6pPr>
            <a:lvl7pPr lvl="6">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7pPr>
            <a:lvl8pPr lvl="7">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8pPr>
            <a:lvl9pPr lvl="8">
              <a:spcBef>
                <a:spcPts val="0"/>
              </a:spcBef>
              <a:spcAft>
                <a:spcPts val="0"/>
              </a:spcAft>
              <a:buClr>
                <a:srgbClr val="005761"/>
              </a:buClr>
              <a:buSzPts val="2800"/>
              <a:buFont typeface="Lora Regular"/>
              <a:buNone/>
              <a:defRPr sz="2800">
                <a:solidFill>
                  <a:srgbClr val="005761"/>
                </a:solidFill>
                <a:latin typeface="Lora Regular"/>
                <a:ea typeface="Lora Regular"/>
                <a:cs typeface="Lora Regular"/>
                <a:sym typeface="Lora Regular"/>
              </a:defRPr>
            </a:lvl9pPr>
          </a:lstStyle>
          <a:p>
            <a:endParaRPr/>
          </a:p>
        </p:txBody>
      </p:sp>
      <p:sp>
        <p:nvSpPr>
          <p:cNvPr id="7" name="Google Shape;7;p1"/>
          <p:cNvSpPr txBox="1">
            <a:spLocks noGrp="1"/>
          </p:cNvSpPr>
          <p:nvPr>
            <p:ph type="body" idx="1"/>
          </p:nvPr>
        </p:nvSpPr>
        <p:spPr>
          <a:xfrm>
            <a:off x="5403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Poppins"/>
              <a:buChar char="●"/>
              <a:defRPr>
                <a:latin typeface="Poppins"/>
                <a:ea typeface="Poppins"/>
                <a:cs typeface="Poppins"/>
                <a:sym typeface="Poppins"/>
              </a:defRPr>
            </a:lvl1pPr>
            <a:lvl2pPr marL="914400" lvl="1" indent="-317500">
              <a:lnSpc>
                <a:spcPct val="100000"/>
              </a:lnSpc>
              <a:spcBef>
                <a:spcPts val="1600"/>
              </a:spcBef>
              <a:spcAft>
                <a:spcPts val="0"/>
              </a:spcAft>
              <a:buSzPts val="1400"/>
              <a:buFont typeface="Poppins"/>
              <a:buChar char="○"/>
              <a:defRPr>
                <a:latin typeface="Poppins"/>
                <a:ea typeface="Poppins"/>
                <a:cs typeface="Poppins"/>
                <a:sym typeface="Poppins"/>
              </a:defRPr>
            </a:lvl2pPr>
            <a:lvl3pPr marL="1371600" lvl="2" indent="-317500">
              <a:lnSpc>
                <a:spcPct val="100000"/>
              </a:lnSpc>
              <a:spcBef>
                <a:spcPts val="1600"/>
              </a:spcBef>
              <a:spcAft>
                <a:spcPts val="0"/>
              </a:spcAft>
              <a:buSzPts val="1400"/>
              <a:buFont typeface="Poppins"/>
              <a:buChar char="■"/>
              <a:defRPr>
                <a:latin typeface="Poppins"/>
                <a:ea typeface="Poppins"/>
                <a:cs typeface="Poppins"/>
                <a:sym typeface="Poppins"/>
              </a:defRPr>
            </a:lvl3pPr>
            <a:lvl4pPr marL="1828800" lvl="3" indent="-317500">
              <a:lnSpc>
                <a:spcPct val="100000"/>
              </a:lnSpc>
              <a:spcBef>
                <a:spcPts val="1600"/>
              </a:spcBef>
              <a:spcAft>
                <a:spcPts val="0"/>
              </a:spcAft>
              <a:buSzPts val="1400"/>
              <a:buFont typeface="Poppins"/>
              <a:buChar char="●"/>
              <a:defRPr>
                <a:latin typeface="Poppins"/>
                <a:ea typeface="Poppins"/>
                <a:cs typeface="Poppins"/>
                <a:sym typeface="Poppins"/>
              </a:defRPr>
            </a:lvl4pPr>
            <a:lvl5pPr marL="2286000" lvl="4" indent="-317500">
              <a:lnSpc>
                <a:spcPct val="100000"/>
              </a:lnSpc>
              <a:spcBef>
                <a:spcPts val="1600"/>
              </a:spcBef>
              <a:spcAft>
                <a:spcPts val="0"/>
              </a:spcAft>
              <a:buSzPts val="1400"/>
              <a:buFont typeface="Poppins"/>
              <a:buChar char="○"/>
              <a:defRPr>
                <a:latin typeface="Poppins"/>
                <a:ea typeface="Poppins"/>
                <a:cs typeface="Poppins"/>
                <a:sym typeface="Poppins"/>
              </a:defRPr>
            </a:lvl5pPr>
            <a:lvl6pPr marL="2743200" lvl="5" indent="-317500">
              <a:lnSpc>
                <a:spcPct val="100000"/>
              </a:lnSpc>
              <a:spcBef>
                <a:spcPts val="1600"/>
              </a:spcBef>
              <a:spcAft>
                <a:spcPts val="0"/>
              </a:spcAft>
              <a:buSzPts val="1400"/>
              <a:buFont typeface="Poppins"/>
              <a:buChar char="■"/>
              <a:defRPr>
                <a:latin typeface="Poppins"/>
                <a:ea typeface="Poppins"/>
                <a:cs typeface="Poppins"/>
                <a:sym typeface="Poppins"/>
              </a:defRPr>
            </a:lvl6pPr>
            <a:lvl7pPr marL="3200400" lvl="6" indent="-317500">
              <a:lnSpc>
                <a:spcPct val="100000"/>
              </a:lnSpc>
              <a:spcBef>
                <a:spcPts val="1600"/>
              </a:spcBef>
              <a:spcAft>
                <a:spcPts val="0"/>
              </a:spcAft>
              <a:buSzPts val="1400"/>
              <a:buFont typeface="Poppins"/>
              <a:buChar char="●"/>
              <a:defRPr>
                <a:latin typeface="Poppins"/>
                <a:ea typeface="Poppins"/>
                <a:cs typeface="Poppins"/>
                <a:sym typeface="Poppins"/>
              </a:defRPr>
            </a:lvl7pPr>
            <a:lvl8pPr marL="3657600" lvl="7" indent="-317500">
              <a:lnSpc>
                <a:spcPct val="100000"/>
              </a:lnSpc>
              <a:spcBef>
                <a:spcPts val="1600"/>
              </a:spcBef>
              <a:spcAft>
                <a:spcPts val="0"/>
              </a:spcAft>
              <a:buSzPts val="1400"/>
              <a:buFont typeface="Poppins"/>
              <a:buChar char="○"/>
              <a:defRPr>
                <a:latin typeface="Poppins"/>
                <a:ea typeface="Poppins"/>
                <a:cs typeface="Poppins"/>
                <a:sym typeface="Poppins"/>
              </a:defRPr>
            </a:lvl8pPr>
            <a:lvl9pPr marL="4114800" lvl="8" indent="-317500">
              <a:lnSpc>
                <a:spcPct val="100000"/>
              </a:lnSpc>
              <a:spcBef>
                <a:spcPts val="1600"/>
              </a:spcBef>
              <a:spcAft>
                <a:spcPts val="1600"/>
              </a:spcAft>
              <a:buSzPts val="1400"/>
              <a:buFont typeface="Poppins"/>
              <a:buChar char="■"/>
              <a:defRPr>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4" r:id="rId5"/>
    <p:sldLayoutId id="214748366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imagetaiwan.com.tw/index/sunrise-taipei.ht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3.tmp"/><Relationship Id="rId4" Type="http://schemas.openxmlformats.org/officeDocument/2006/relationships/image" Target="../media/image22.tmp"/></Relationships>
</file>

<file path=ppt/slides/_rels/slide2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3"/>
          <p:cNvSpPr txBox="1">
            <a:spLocks noGrp="1"/>
          </p:cNvSpPr>
          <p:nvPr>
            <p:ph type="ctrTitle"/>
          </p:nvPr>
        </p:nvSpPr>
        <p:spPr>
          <a:xfrm>
            <a:off x="1358304" y="1154529"/>
            <a:ext cx="6739678" cy="1158900"/>
          </a:xfrm>
          <a:prstGeom prst="rect">
            <a:avLst/>
          </a:prstGeom>
        </p:spPr>
        <p:txBody>
          <a:bodyPr spcFirstLastPara="1" wrap="square" lIns="91425" tIns="91425" rIns="91425" bIns="91425" anchor="b" anchorCtr="0">
            <a:noAutofit/>
          </a:bodyPr>
          <a:lstStyle/>
          <a:p>
            <a:pPr lvl="0"/>
            <a:r>
              <a:rPr lang="en-US" altLang="zh-TW" sz="4000" b="1" dirty="0">
                <a:latin typeface="微軟正黑體" panose="020B0604030504040204" pitchFamily="34" charset="-120"/>
                <a:ea typeface="微軟正黑體" panose="020B0604030504040204" pitchFamily="34" charset="-120"/>
                <a:cs typeface="Lora"/>
                <a:sym typeface="Lora"/>
              </a:rPr>
              <a:t>KPMG</a:t>
            </a:r>
            <a:r>
              <a:rPr lang="zh-TW" altLang="en-US" sz="4000" b="1" dirty="0">
                <a:latin typeface="微軟正黑體" panose="020B0604030504040204" pitchFamily="34" charset="-120"/>
                <a:ea typeface="微軟正黑體" panose="020B0604030504040204" pitchFamily="34" charset="-120"/>
                <a:cs typeface="Lora"/>
                <a:sym typeface="Lora"/>
              </a:rPr>
              <a:t>題目二</a:t>
            </a:r>
            <a:r>
              <a:rPr lang="en-US" altLang="zh-TW" sz="4000" b="1" dirty="0">
                <a:latin typeface="微軟正黑體" panose="020B0604030504040204" pitchFamily="34" charset="-120"/>
                <a:ea typeface="微軟正黑體" panose="020B0604030504040204" pitchFamily="34" charset="-120"/>
                <a:cs typeface="Lora"/>
                <a:sym typeface="Lora"/>
              </a:rPr>
              <a:t/>
            </a:r>
            <a:br>
              <a:rPr lang="en-US" altLang="zh-TW" sz="4000" b="1" dirty="0">
                <a:latin typeface="微軟正黑體" panose="020B0604030504040204" pitchFamily="34" charset="-120"/>
                <a:ea typeface="微軟正黑體" panose="020B0604030504040204" pitchFamily="34" charset="-120"/>
                <a:cs typeface="Lora"/>
                <a:sym typeface="Lora"/>
              </a:rPr>
            </a:br>
            <a:r>
              <a:rPr lang="zh-TW" altLang="en-US" sz="4000" dirty="0">
                <a:latin typeface="微軟正黑體" panose="020B0604030504040204" pitchFamily="34" charset="-120"/>
                <a:ea typeface="微軟正黑體" panose="020B0604030504040204" pitchFamily="34" charset="-120"/>
                <a:cs typeface="Poppins" panose="02020500000000000000" charset="0"/>
                <a:sym typeface="Poppins"/>
              </a:rPr>
              <a:t>汽車保險創新模式行程保單</a:t>
            </a:r>
            <a:endParaRPr sz="4000" b="1" dirty="0">
              <a:latin typeface="Lora"/>
              <a:ea typeface="Lora"/>
              <a:cs typeface="Lora"/>
              <a:sym typeface="Lora"/>
            </a:endParaRPr>
          </a:p>
        </p:txBody>
      </p:sp>
      <p:sp>
        <p:nvSpPr>
          <p:cNvPr id="409" name="Google Shape;409;p23"/>
          <p:cNvSpPr/>
          <p:nvPr/>
        </p:nvSpPr>
        <p:spPr>
          <a:xfrm>
            <a:off x="4211700" y="2872225"/>
            <a:ext cx="720600" cy="85031"/>
          </a:xfrm>
          <a:custGeom>
            <a:avLst/>
            <a:gdLst/>
            <a:ahLst/>
            <a:cxnLst/>
            <a:rect l="l" t="t" r="r" b="b"/>
            <a:pathLst>
              <a:path w="30628" h="5634" extrusionOk="0">
                <a:moveTo>
                  <a:pt x="0" y="5634"/>
                </a:moveTo>
                <a:cubicBezTo>
                  <a:pt x="4523" y="3372"/>
                  <a:pt x="9299" y="-920"/>
                  <a:pt x="14205" y="307"/>
                </a:cubicBezTo>
                <a:cubicBezTo>
                  <a:pt x="19638" y="1666"/>
                  <a:pt x="25315" y="5630"/>
                  <a:pt x="30628" y="3858"/>
                </a:cubicBezTo>
              </a:path>
            </a:pathLst>
          </a:custGeom>
          <a:noFill/>
          <a:ln w="28575" cap="flat" cmpd="sng">
            <a:solidFill>
              <a:srgbClr val="005761"/>
            </a:solidFill>
            <a:prstDash val="solid"/>
            <a:round/>
            <a:headEnd type="none" w="med" len="med"/>
            <a:tailEnd type="none" w="med" len="med"/>
          </a:ln>
        </p:spPr>
      </p:sp>
      <p:grpSp>
        <p:nvGrpSpPr>
          <p:cNvPr id="410" name="Google Shape;410;p23"/>
          <p:cNvGrpSpPr/>
          <p:nvPr/>
        </p:nvGrpSpPr>
        <p:grpSpPr>
          <a:xfrm>
            <a:off x="-608628" y="-725479"/>
            <a:ext cx="10605602" cy="6074743"/>
            <a:chOff x="-608628" y="-725479"/>
            <a:chExt cx="10605602" cy="6074743"/>
          </a:xfrm>
        </p:grpSpPr>
        <p:grpSp>
          <p:nvGrpSpPr>
            <p:cNvPr id="411" name="Google Shape;411;p23"/>
            <p:cNvGrpSpPr/>
            <p:nvPr/>
          </p:nvGrpSpPr>
          <p:grpSpPr>
            <a:xfrm rot="1717313">
              <a:off x="818234" y="1334100"/>
              <a:ext cx="179791" cy="155235"/>
              <a:chOff x="71450" y="1628800"/>
              <a:chExt cx="195250" cy="238125"/>
            </a:xfrm>
          </p:grpSpPr>
          <p:sp>
            <p:nvSpPr>
              <p:cNvPr id="412" name="Google Shape;412;p2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3" name="Google Shape;413;p2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14" name="Google Shape;414;p23"/>
            <p:cNvGrpSpPr/>
            <p:nvPr/>
          </p:nvGrpSpPr>
          <p:grpSpPr>
            <a:xfrm rot="-5728065">
              <a:off x="413545" y="1019727"/>
              <a:ext cx="180409" cy="155267"/>
              <a:chOff x="1980954" y="4639503"/>
              <a:chExt cx="143372" cy="159996"/>
            </a:xfrm>
          </p:grpSpPr>
          <p:sp>
            <p:nvSpPr>
              <p:cNvPr id="415" name="Google Shape;415;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6" name="Google Shape;416;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17" name="Google Shape;417;p23"/>
            <p:cNvGrpSpPr/>
            <p:nvPr/>
          </p:nvGrpSpPr>
          <p:grpSpPr>
            <a:xfrm rot="-5713638">
              <a:off x="835739" y="798289"/>
              <a:ext cx="144777" cy="121121"/>
              <a:chOff x="1980954" y="4639503"/>
              <a:chExt cx="143372" cy="159996"/>
            </a:xfrm>
          </p:grpSpPr>
          <p:sp>
            <p:nvSpPr>
              <p:cNvPr id="418" name="Google Shape;418;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19" name="Google Shape;419;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20" name="Google Shape;420;p23"/>
            <p:cNvGrpSpPr/>
            <p:nvPr/>
          </p:nvGrpSpPr>
          <p:grpSpPr>
            <a:xfrm rot="7780604">
              <a:off x="525994" y="1656358"/>
              <a:ext cx="180412" cy="155266"/>
              <a:chOff x="1980954" y="4639503"/>
              <a:chExt cx="143372" cy="159996"/>
            </a:xfrm>
          </p:grpSpPr>
          <p:sp>
            <p:nvSpPr>
              <p:cNvPr id="421" name="Google Shape;421;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22" name="Google Shape;422;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23" name="Google Shape;423;p23"/>
            <p:cNvGrpSpPr/>
            <p:nvPr/>
          </p:nvGrpSpPr>
          <p:grpSpPr>
            <a:xfrm>
              <a:off x="-608628" y="3363578"/>
              <a:ext cx="1992163" cy="1985686"/>
              <a:chOff x="1174625" y="279475"/>
              <a:chExt cx="5197400" cy="5180500"/>
            </a:xfrm>
          </p:grpSpPr>
          <p:sp>
            <p:nvSpPr>
              <p:cNvPr id="424" name="Google Shape;424;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3"/>
            <p:cNvGrpSpPr/>
            <p:nvPr/>
          </p:nvGrpSpPr>
          <p:grpSpPr>
            <a:xfrm rot="10582790">
              <a:off x="7944297" y="-664572"/>
              <a:ext cx="1991980" cy="1985503"/>
              <a:chOff x="1174625" y="279475"/>
              <a:chExt cx="5197400" cy="5180500"/>
            </a:xfrm>
          </p:grpSpPr>
          <p:sp>
            <p:nvSpPr>
              <p:cNvPr id="435" name="Google Shape;435;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矩形 1"/>
          <p:cNvSpPr/>
          <p:nvPr/>
        </p:nvSpPr>
        <p:spPr>
          <a:xfrm>
            <a:off x="2214375" y="2501774"/>
            <a:ext cx="4572000" cy="369332"/>
          </a:xfrm>
          <a:prstGeom prst="rect">
            <a:avLst/>
          </a:prstGeom>
        </p:spPr>
        <p:txBody>
          <a:bodyPr>
            <a:spAutoFit/>
          </a:bodyPr>
          <a:lstStyle/>
          <a:p>
            <a:pPr algn="ctr"/>
            <a:r>
              <a:rPr lang="zh-TW" altLang="en-US" sz="1800" b="1" dirty="0">
                <a:latin typeface="微軟正黑體" panose="020B0604030504040204" pitchFamily="34" charset="-120"/>
                <a:ea typeface="微軟正黑體" panose="020B0604030504040204" pitchFamily="34" charset="-120"/>
              </a:rPr>
              <a:t>第二組</a:t>
            </a:r>
            <a:endParaRPr lang="en-US" altLang="zh-TW" sz="1800" b="1" dirty="0">
              <a:latin typeface="微軟正黑體" panose="020B0604030504040204" pitchFamily="34" charset="-120"/>
              <a:ea typeface="微軟正黑體" panose="020B0604030504040204" pitchFamily="34" charset="-120"/>
            </a:endParaRPr>
          </a:p>
        </p:txBody>
      </p:sp>
      <p:sp>
        <p:nvSpPr>
          <p:cNvPr id="3" name="矩形 2"/>
          <p:cNvSpPr/>
          <p:nvPr/>
        </p:nvSpPr>
        <p:spPr>
          <a:xfrm>
            <a:off x="3514723" y="3096852"/>
            <a:ext cx="3520951" cy="1384995"/>
          </a:xfrm>
          <a:prstGeom prst="rect">
            <a:avLst/>
          </a:prstGeom>
        </p:spPr>
        <p:txBody>
          <a:bodyPr wrap="square">
            <a:spAutoFit/>
          </a:bodyPr>
          <a:lstStyle/>
          <a:p>
            <a:pPr lvl="0"/>
            <a:r>
              <a:rPr lang="zh-TW" altLang="en-US" dirty="0">
                <a:latin typeface="微軟正黑體" panose="020B0604030504040204" pitchFamily="34" charset="-120"/>
                <a:ea typeface="微軟正黑體" panose="020B0604030504040204" pitchFamily="34" charset="-120"/>
              </a:rPr>
              <a:t>中央會研 碩一    陳詠樺	</a:t>
            </a:r>
            <a:endParaRPr lang="en-US" altLang="zh-TW" dirty="0">
              <a:latin typeface="微軟正黑體" panose="020B0604030504040204" pitchFamily="34" charset="-120"/>
              <a:ea typeface="微軟正黑體" panose="020B0604030504040204" pitchFamily="34" charset="-120"/>
            </a:endParaRPr>
          </a:p>
          <a:p>
            <a:pPr lvl="0"/>
            <a:r>
              <a:rPr lang="zh-TW" altLang="en-US" dirty="0">
                <a:latin typeface="微軟正黑體" panose="020B0604030504040204" pitchFamily="34" charset="-120"/>
                <a:ea typeface="微軟正黑體" panose="020B0604030504040204" pitchFamily="34" charset="-120"/>
              </a:rPr>
              <a:t>中央會研 碩一    游崴傑	</a:t>
            </a:r>
            <a:endParaRPr lang="en-US" altLang="zh-TW" dirty="0">
              <a:latin typeface="微軟正黑體" panose="020B0604030504040204" pitchFamily="34" charset="-120"/>
              <a:ea typeface="微軟正黑體" panose="020B0604030504040204" pitchFamily="34" charset="-120"/>
            </a:endParaRPr>
          </a:p>
          <a:p>
            <a:pPr lvl="0"/>
            <a:r>
              <a:rPr lang="zh-TW" altLang="en-US" dirty="0">
                <a:latin typeface="微軟正黑體" panose="020B0604030504040204" pitchFamily="34" charset="-120"/>
                <a:ea typeface="微軟正黑體" panose="020B0604030504040204" pitchFamily="34" charset="-120"/>
              </a:rPr>
              <a:t>中央會研 碩一    黃愉晏</a:t>
            </a:r>
            <a:endParaRPr lang="en-US" altLang="zh-TW" dirty="0">
              <a:latin typeface="微軟正黑體" panose="020B0604030504040204" pitchFamily="34" charset="-120"/>
              <a:ea typeface="微軟正黑體" panose="020B0604030504040204" pitchFamily="34" charset="-120"/>
            </a:endParaRPr>
          </a:p>
          <a:p>
            <a:pPr lvl="0"/>
            <a:r>
              <a:rPr lang="zh-TW" altLang="en-US" dirty="0">
                <a:latin typeface="微軟正黑體" panose="020B0604030504040204" pitchFamily="34" charset="-120"/>
                <a:ea typeface="微軟正黑體" panose="020B0604030504040204" pitchFamily="34" charset="-120"/>
              </a:rPr>
              <a:t>中央會研 碩一    蔡芷如	</a:t>
            </a:r>
            <a:endParaRPr lang="en-US" altLang="zh-TW" dirty="0">
              <a:latin typeface="微軟正黑體" panose="020B0604030504040204" pitchFamily="34" charset="-120"/>
              <a:ea typeface="微軟正黑體" panose="020B0604030504040204" pitchFamily="34" charset="-120"/>
            </a:endParaRPr>
          </a:p>
          <a:p>
            <a:pPr lvl="0"/>
            <a:r>
              <a:rPr lang="zh-TW" altLang="en-US" dirty="0">
                <a:latin typeface="微軟正黑體" panose="020B0604030504040204" pitchFamily="34" charset="-120"/>
                <a:ea typeface="微軟正黑體" panose="020B0604030504040204" pitchFamily="34" charset="-120"/>
              </a:rPr>
              <a:t>東吳巨資 大二    張祐綜	</a:t>
            </a:r>
            <a:endParaRPr lang="en-US" altLang="zh-TW" dirty="0">
              <a:latin typeface="微軟正黑體" panose="020B0604030504040204" pitchFamily="34" charset="-120"/>
              <a:ea typeface="微軟正黑體" panose="020B0604030504040204" pitchFamily="34" charset="-120"/>
            </a:endParaRPr>
          </a:p>
          <a:p>
            <a:pPr lvl="0"/>
            <a:r>
              <a:rPr lang="zh-TW" altLang="en-US" dirty="0">
                <a:latin typeface="微軟正黑體" panose="020B0604030504040204" pitchFamily="34" charset="-120"/>
                <a:ea typeface="微軟正黑體" panose="020B0604030504040204" pitchFamily="34" charset="-120"/>
              </a:rPr>
              <a:t>台大經濟 大四    邱鈺傑</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73700" y="392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保險係數－性別年齡</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矩形 1"/>
          <p:cNvSpPr/>
          <p:nvPr/>
        </p:nvSpPr>
        <p:spPr>
          <a:xfrm>
            <a:off x="1710175" y="3900109"/>
            <a:ext cx="3057247"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資料來源：第三人責任險之保險係數</a:t>
            </a:r>
          </a:p>
        </p:txBody>
      </p:sp>
      <p:graphicFrame>
        <p:nvGraphicFramePr>
          <p:cNvPr id="8" name="表格 7">
            <a:extLst>
              <a:ext uri="{FF2B5EF4-FFF2-40B4-BE49-F238E27FC236}">
                <a16:creationId xmlns:a16="http://schemas.microsoft.com/office/drawing/2014/main" id="{2F17A79C-0AFC-48E0-8107-6A716B9094AB}"/>
              </a:ext>
            </a:extLst>
          </p:cNvPr>
          <p:cNvGraphicFramePr>
            <a:graphicFrameLocks noGrp="1"/>
          </p:cNvGraphicFramePr>
          <p:nvPr>
            <p:extLst>
              <p:ext uri="{D42A27DB-BD31-4B8C-83A1-F6EECF244321}">
                <p14:modId xmlns:p14="http://schemas.microsoft.com/office/powerpoint/2010/main" val="2120469055"/>
              </p:ext>
            </p:extLst>
          </p:nvPr>
        </p:nvGraphicFramePr>
        <p:xfrm>
          <a:off x="646637" y="1217652"/>
          <a:ext cx="7200225" cy="2466536"/>
        </p:xfrm>
        <a:graphic>
          <a:graphicData uri="http://schemas.openxmlformats.org/drawingml/2006/table">
            <a:tbl>
              <a:tblPr firstRow="1" bandRow="1">
                <a:tableStyleId>{17292A2E-F333-43FB-9621-5CBBE7FDCDCB}</a:tableStyleId>
              </a:tblPr>
              <a:tblGrid>
                <a:gridCol w="2400075">
                  <a:extLst>
                    <a:ext uri="{9D8B030D-6E8A-4147-A177-3AD203B41FA5}">
                      <a16:colId xmlns:a16="http://schemas.microsoft.com/office/drawing/2014/main" val="1832443215"/>
                    </a:ext>
                  </a:extLst>
                </a:gridCol>
                <a:gridCol w="2400075">
                  <a:extLst>
                    <a:ext uri="{9D8B030D-6E8A-4147-A177-3AD203B41FA5}">
                      <a16:colId xmlns:a16="http://schemas.microsoft.com/office/drawing/2014/main" val="3783639277"/>
                    </a:ext>
                  </a:extLst>
                </a:gridCol>
                <a:gridCol w="2400075">
                  <a:extLst>
                    <a:ext uri="{9D8B030D-6E8A-4147-A177-3AD203B41FA5}">
                      <a16:colId xmlns:a16="http://schemas.microsoft.com/office/drawing/2014/main" val="1752495770"/>
                    </a:ext>
                  </a:extLst>
                </a:gridCol>
              </a:tblGrid>
              <a:tr h="295306">
                <a:tc gridSpan="3">
                  <a:txBody>
                    <a:bodyPr/>
                    <a:lstStyle/>
                    <a:p>
                      <a:pPr algn="ctr"/>
                      <a:r>
                        <a:rPr lang="zh-TW" altLang="en-US" dirty="0">
                          <a:latin typeface="微軟正黑體" panose="020B0604030504040204" pitchFamily="34" charset="-120"/>
                          <a:ea typeface="微軟正黑體" panose="020B0604030504040204" pitchFamily="34" charset="-120"/>
                        </a:rPr>
                        <a:t>年齡</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性別係數表</a:t>
                      </a:r>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557598274"/>
                  </a:ext>
                </a:extLst>
              </a:tr>
              <a:tr h="369993">
                <a:tc>
                  <a:txBody>
                    <a:bodyPr/>
                    <a:lstStyle/>
                    <a:p>
                      <a:pPr algn="ctr"/>
                      <a:r>
                        <a:rPr lang="zh-TW" altLang="en-US" dirty="0">
                          <a:latin typeface="微軟正黑體" panose="020B0604030504040204" pitchFamily="34" charset="-120"/>
                          <a:ea typeface="微軟正黑體" panose="020B0604030504040204" pitchFamily="34" charset="-120"/>
                        </a:rPr>
                        <a:t>年齡</a:t>
                      </a:r>
                    </a:p>
                  </a:txBody>
                  <a:tcPr/>
                </a:tc>
                <a:tc>
                  <a:txBody>
                    <a:bodyPr/>
                    <a:lstStyle/>
                    <a:p>
                      <a:pPr algn="ctr"/>
                      <a:r>
                        <a:rPr lang="zh-TW" altLang="en-US" dirty="0">
                          <a:latin typeface="微軟正黑體" panose="020B0604030504040204" pitchFamily="34" charset="-120"/>
                          <a:ea typeface="微軟正黑體" panose="020B0604030504040204" pitchFamily="34" charset="-120"/>
                        </a:rPr>
                        <a:t> 男性</a:t>
                      </a:r>
                    </a:p>
                  </a:txBody>
                  <a:tcPr/>
                </a:tc>
                <a:tc>
                  <a:txBody>
                    <a:bodyPr/>
                    <a:lstStyle/>
                    <a:p>
                      <a:pPr algn="ctr"/>
                      <a:r>
                        <a:rPr lang="zh-TW" altLang="en-US" dirty="0">
                          <a:latin typeface="微軟正黑體" panose="020B0604030504040204" pitchFamily="34" charset="-120"/>
                          <a:ea typeface="微軟正黑體" panose="020B0604030504040204" pitchFamily="34" charset="-120"/>
                        </a:rPr>
                        <a:t>女性</a:t>
                      </a:r>
                    </a:p>
                  </a:txBody>
                  <a:tcPr/>
                </a:tc>
                <a:extLst>
                  <a:ext uri="{0D108BD9-81ED-4DB2-BD59-A6C34878D82A}">
                    <a16:rowId xmlns:a16="http://schemas.microsoft.com/office/drawing/2014/main" val="524977818"/>
                  </a:ext>
                </a:extLst>
              </a:tr>
              <a:tr h="304104">
                <a:tc>
                  <a:txBody>
                    <a:bodyPr/>
                    <a:lstStyle/>
                    <a:p>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歲</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以降</a:t>
                      </a:r>
                    </a:p>
                  </a:txBody>
                  <a:tcPr/>
                </a:tc>
                <a:tc>
                  <a:txBody>
                    <a:bodyPr/>
                    <a:lstStyle/>
                    <a:p>
                      <a:pPr algn="ctr"/>
                      <a:r>
                        <a:rPr lang="en-US" altLang="zh-TW" dirty="0">
                          <a:latin typeface="微軟正黑體" panose="020B0604030504040204" pitchFamily="34" charset="-120"/>
                          <a:ea typeface="微軟正黑體" panose="020B0604030504040204" pitchFamily="34" charset="-120"/>
                        </a:rPr>
                        <a:t>1.89</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dirty="0">
                          <a:latin typeface="微軟正黑體" panose="020B0604030504040204" pitchFamily="34" charset="-120"/>
                          <a:ea typeface="微軟正黑體" panose="020B0604030504040204" pitchFamily="34" charset="-120"/>
                        </a:rPr>
                        <a:t>1.7</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330851375"/>
                  </a:ext>
                </a:extLst>
              </a:tr>
              <a:tr h="369993">
                <a:tc>
                  <a:txBody>
                    <a:bodyPr/>
                    <a:lstStyle/>
                    <a:p>
                      <a:r>
                        <a:rPr lang="zh-TW" altLang="en-US" dirty="0">
                          <a:latin typeface="微軟正黑體" panose="020B0604030504040204" pitchFamily="34" charset="-120"/>
                          <a:ea typeface="微軟正黑體" panose="020B0604030504040204" pitchFamily="34" charset="-120"/>
                        </a:rPr>
                        <a:t>超過</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歲至</a:t>
                      </a:r>
                      <a:r>
                        <a:rPr lang="en-US" altLang="zh-TW" dirty="0">
                          <a:latin typeface="微軟正黑體" panose="020B0604030504040204" pitchFamily="34" charset="-120"/>
                          <a:ea typeface="微軟正黑體" panose="020B0604030504040204" pitchFamily="34" charset="-120"/>
                        </a:rPr>
                        <a:t>25</a:t>
                      </a:r>
                      <a:r>
                        <a:rPr lang="zh-TW" altLang="en-US" dirty="0">
                          <a:latin typeface="微軟正黑體" panose="020B0604030504040204" pitchFamily="34" charset="-120"/>
                          <a:ea typeface="微軟正黑體" panose="020B0604030504040204" pitchFamily="34" charset="-120"/>
                        </a:rPr>
                        <a:t>歲</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以降</a:t>
                      </a:r>
                    </a:p>
                  </a:txBody>
                  <a:tcPr/>
                </a:tc>
                <a:tc>
                  <a:txBody>
                    <a:bodyPr/>
                    <a:lstStyle/>
                    <a:p>
                      <a:pPr algn="ctr"/>
                      <a:r>
                        <a:rPr lang="en-US" altLang="zh-TW" dirty="0">
                          <a:latin typeface="微軟正黑體" panose="020B0604030504040204" pitchFamily="34" charset="-120"/>
                          <a:ea typeface="微軟正黑體" panose="020B0604030504040204" pitchFamily="34" charset="-120"/>
                        </a:rPr>
                        <a:t>1.74</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dirty="0">
                          <a:latin typeface="微軟正黑體" panose="020B0604030504040204" pitchFamily="34" charset="-120"/>
                          <a:ea typeface="微軟正黑體" panose="020B0604030504040204" pitchFamily="34" charset="-120"/>
                        </a:rPr>
                        <a:t>1.57</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795251887"/>
                  </a:ext>
                </a:extLst>
              </a:tr>
              <a:tr h="369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超過</a:t>
                      </a:r>
                      <a:r>
                        <a:rPr lang="en-US" altLang="zh-TW" dirty="0">
                          <a:latin typeface="微軟正黑體" panose="020B0604030504040204" pitchFamily="34" charset="-120"/>
                          <a:ea typeface="微軟正黑體" panose="020B0604030504040204" pitchFamily="34" charset="-120"/>
                        </a:rPr>
                        <a:t>25</a:t>
                      </a:r>
                      <a:r>
                        <a:rPr lang="zh-TW" altLang="en-US" dirty="0">
                          <a:latin typeface="微軟正黑體" panose="020B0604030504040204" pitchFamily="34" charset="-120"/>
                          <a:ea typeface="微軟正黑體" panose="020B0604030504040204" pitchFamily="34" charset="-120"/>
                        </a:rPr>
                        <a:t>歲至</a:t>
                      </a:r>
                      <a:r>
                        <a:rPr lang="en-US" altLang="zh-TW" dirty="0">
                          <a:latin typeface="微軟正黑體" panose="020B0604030504040204" pitchFamily="34" charset="-120"/>
                          <a:ea typeface="微軟正黑體" panose="020B0604030504040204" pitchFamily="34" charset="-120"/>
                        </a:rPr>
                        <a:t>30</a:t>
                      </a:r>
                      <a:r>
                        <a:rPr lang="zh-TW" altLang="en-US" dirty="0">
                          <a:latin typeface="微軟正黑體" panose="020B0604030504040204" pitchFamily="34" charset="-120"/>
                          <a:ea typeface="微軟正黑體" panose="020B0604030504040204" pitchFamily="34" charset="-120"/>
                        </a:rPr>
                        <a:t>歲</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以降</a:t>
                      </a:r>
                    </a:p>
                  </a:txBody>
                  <a:tcPr/>
                </a:tc>
                <a:tc>
                  <a:txBody>
                    <a:bodyPr/>
                    <a:lstStyle/>
                    <a:p>
                      <a:pPr algn="ctr"/>
                      <a:r>
                        <a:rPr lang="en-US" altLang="zh-TW" dirty="0">
                          <a:latin typeface="微軟正黑體" panose="020B0604030504040204" pitchFamily="34" charset="-120"/>
                          <a:ea typeface="微軟正黑體" panose="020B0604030504040204" pitchFamily="34" charset="-120"/>
                        </a:rPr>
                        <a:t>1.15</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dirty="0">
                          <a:latin typeface="微軟正黑體" panose="020B0604030504040204" pitchFamily="34" charset="-120"/>
                          <a:ea typeface="微軟正黑體" panose="020B0604030504040204" pitchFamily="34" charset="-120"/>
                        </a:rPr>
                        <a:t>1.04</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56914211"/>
                  </a:ext>
                </a:extLst>
              </a:tr>
              <a:tr h="369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超過</a:t>
                      </a:r>
                      <a:r>
                        <a:rPr lang="en-US" altLang="zh-TW" dirty="0">
                          <a:latin typeface="微軟正黑體" panose="020B0604030504040204" pitchFamily="34" charset="-120"/>
                          <a:ea typeface="微軟正黑體" panose="020B0604030504040204" pitchFamily="34" charset="-120"/>
                        </a:rPr>
                        <a:t>30</a:t>
                      </a:r>
                      <a:r>
                        <a:rPr lang="zh-TW" altLang="en-US" dirty="0">
                          <a:latin typeface="微軟正黑體" panose="020B0604030504040204" pitchFamily="34" charset="-120"/>
                          <a:ea typeface="微軟正黑體" panose="020B0604030504040204" pitchFamily="34" charset="-120"/>
                        </a:rPr>
                        <a:t>歲至</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歲</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以降</a:t>
                      </a:r>
                    </a:p>
                  </a:txBody>
                  <a:tcP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dirty="0">
                          <a:latin typeface="微軟正黑體" panose="020B0604030504040204" pitchFamily="34" charset="-120"/>
                          <a:ea typeface="微軟正黑體" panose="020B0604030504040204" pitchFamily="34" charset="-120"/>
                        </a:rPr>
                        <a:t>0.9</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90472591"/>
                  </a:ext>
                </a:extLst>
              </a:tr>
              <a:tr h="376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超過</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歲以上</a:t>
                      </a:r>
                    </a:p>
                  </a:txBody>
                  <a:tcPr/>
                </a:tc>
                <a:tc>
                  <a:txBody>
                    <a:bodyPr/>
                    <a:lstStyle/>
                    <a:p>
                      <a:pPr algn="ctr"/>
                      <a:r>
                        <a:rPr lang="en-US" altLang="zh-TW" dirty="0">
                          <a:latin typeface="微軟正黑體" panose="020B0604030504040204" pitchFamily="34" charset="-120"/>
                          <a:ea typeface="微軟正黑體" panose="020B0604030504040204" pitchFamily="34" charset="-120"/>
                        </a:rPr>
                        <a:t>1.07</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dirty="0">
                          <a:latin typeface="微軟正黑體" panose="020B0604030504040204" pitchFamily="34" charset="-120"/>
                          <a:ea typeface="微軟正黑體" panose="020B0604030504040204" pitchFamily="34" charset="-120"/>
                        </a:rPr>
                        <a:t>0.96</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76783189"/>
                  </a:ext>
                </a:extLst>
              </a:tr>
            </a:tbl>
          </a:graphicData>
        </a:graphic>
      </p:graphicFrame>
      <p:pic>
        <p:nvPicPr>
          <p:cNvPr id="9" name="Picture 2" descr="男性女性重点库存例证. 插画包括有- 8053211">
            <a:extLst>
              <a:ext uri="{FF2B5EF4-FFF2-40B4-BE49-F238E27FC236}">
                <a16:creationId xmlns:a16="http://schemas.microsoft.com/office/drawing/2014/main" id="{6557504A-AD22-4E93-8774-2BC1A96AF1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2875" y1="48166" x2="72875" y2="48166"/>
                        <a14:foregroundMark x1="71750" y1="17160" x2="71750" y2="17160"/>
                        <a14:foregroundMark x1="56375" y1="51361" x2="56375" y2="51361"/>
                        <a14:foregroundMark x1="32375" y1="15385" x2="32375" y2="15385"/>
                      </a14:backgroundRemoval>
                    </a14:imgEffect>
                  </a14:imgLayer>
                </a14:imgProps>
              </a:ext>
              <a:ext uri="{28A0092B-C50C-407E-A947-70E740481C1C}">
                <a14:useLocalDpi xmlns:a14="http://schemas.microsoft.com/office/drawing/2010/main" val="0"/>
              </a:ext>
            </a:extLst>
          </a:blip>
          <a:srcRect/>
          <a:stretch>
            <a:fillRect/>
          </a:stretch>
        </p:blipFill>
        <p:spPr bwMode="auto">
          <a:xfrm>
            <a:off x="6610295" y="3064010"/>
            <a:ext cx="2026636" cy="214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827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548898" y="309262"/>
            <a:ext cx="8448869" cy="1221607"/>
          </a:xfrm>
          <a:prstGeom prst="rect">
            <a:avLst/>
          </a:prstGeom>
        </p:spPr>
        <p:txBody>
          <a:bodyPr spcFirstLastPara="1" wrap="square" lIns="91425" tIns="91425" rIns="91425" bIns="91425" anchor="t" anchorCtr="0">
            <a:noAutofit/>
          </a:bodyPr>
          <a:lstStyle/>
          <a:p>
            <a:r>
              <a:rPr lang="zh-TW" altLang="en-US" dirty="0">
                <a:latin typeface="微軟正黑體" panose="020B0604030504040204" pitchFamily="34" charset="-120"/>
                <a:ea typeface="微軟正黑體" panose="020B0604030504040204" pitchFamily="34" charset="-120"/>
              </a:rPr>
              <a:t>保險係數－國道</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省道、尖峰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夜晚</a:t>
            </a:r>
            <a:r>
              <a:rPr lang="en-US" altLang="zh-TW" dirty="0">
                <a:latin typeface="微軟正黑體" panose="020B0604030504040204" pitchFamily="34" charset="-120"/>
                <a:ea typeface="微軟正黑體" panose="020B0604030504040204" pitchFamily="34" charset="-120"/>
              </a:rPr>
              <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聯合考量之係數</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aphicFrame>
        <p:nvGraphicFramePr>
          <p:cNvPr id="7" name="表格 6">
            <a:extLst>
              <a:ext uri="{FF2B5EF4-FFF2-40B4-BE49-F238E27FC236}">
                <a16:creationId xmlns:a16="http://schemas.microsoft.com/office/drawing/2014/main" id="{359992F1-F8F0-42B3-AE80-88ECD7557AEA}"/>
              </a:ext>
            </a:extLst>
          </p:cNvPr>
          <p:cNvGraphicFramePr>
            <a:graphicFrameLocks noGrp="1"/>
          </p:cNvGraphicFramePr>
          <p:nvPr>
            <p:extLst>
              <p:ext uri="{D42A27DB-BD31-4B8C-83A1-F6EECF244321}">
                <p14:modId xmlns:p14="http://schemas.microsoft.com/office/powerpoint/2010/main" val="3542758928"/>
              </p:ext>
            </p:extLst>
          </p:nvPr>
        </p:nvGraphicFramePr>
        <p:xfrm>
          <a:off x="1304658" y="2782116"/>
          <a:ext cx="2428402" cy="1112520"/>
        </p:xfrm>
        <a:graphic>
          <a:graphicData uri="http://schemas.openxmlformats.org/drawingml/2006/table">
            <a:tbl>
              <a:tblPr firstRow="1" bandRow="1">
                <a:tableStyleId>{17292A2E-F333-43FB-9621-5CBBE7FDCDCB}</a:tableStyleId>
              </a:tblPr>
              <a:tblGrid>
                <a:gridCol w="962253">
                  <a:extLst>
                    <a:ext uri="{9D8B030D-6E8A-4147-A177-3AD203B41FA5}">
                      <a16:colId xmlns:a16="http://schemas.microsoft.com/office/drawing/2014/main" val="1422959496"/>
                    </a:ext>
                  </a:extLst>
                </a:gridCol>
                <a:gridCol w="1466149">
                  <a:extLst>
                    <a:ext uri="{9D8B030D-6E8A-4147-A177-3AD203B41FA5}">
                      <a16:colId xmlns:a16="http://schemas.microsoft.com/office/drawing/2014/main" val="1122675422"/>
                    </a:ext>
                  </a:extLst>
                </a:gridCol>
              </a:tblGrid>
              <a:tr h="370840">
                <a:tc>
                  <a:txBody>
                    <a:bodyPr/>
                    <a:lstStyle/>
                    <a:p>
                      <a:pPr algn="ctr"/>
                      <a:r>
                        <a:rPr lang="zh-TW" altLang="en-US" dirty="0">
                          <a:latin typeface="微軟正黑體" panose="020B0604030504040204" pitchFamily="34" charset="-120"/>
                          <a:ea typeface="微軟正黑體" panose="020B0604030504040204" pitchFamily="34" charset="-120"/>
                        </a:rPr>
                        <a:t>肇事地點</a:t>
                      </a:r>
                    </a:p>
                  </a:txBody>
                  <a:tcPr anchor="ctr"/>
                </a:tc>
                <a:tc>
                  <a:txBody>
                    <a:bodyPr/>
                    <a:lstStyle/>
                    <a:p>
                      <a:pPr algn="ctr"/>
                      <a:r>
                        <a:rPr lang="zh-TW" altLang="en-US" dirty="0">
                          <a:latin typeface="微軟正黑體" panose="020B0604030504040204" pitchFamily="34" charset="-120"/>
                          <a:ea typeface="微軟正黑體" panose="020B0604030504040204" pitchFamily="34" charset="-120"/>
                        </a:rPr>
                        <a:t>肇事件數</a:t>
                      </a:r>
                    </a:p>
                  </a:txBody>
                  <a:tcPr anchor="ctr"/>
                </a:tc>
                <a:extLst>
                  <a:ext uri="{0D108BD9-81ED-4DB2-BD59-A6C34878D82A}">
                    <a16:rowId xmlns:a16="http://schemas.microsoft.com/office/drawing/2014/main" val="3402499952"/>
                  </a:ext>
                </a:extLst>
              </a:tr>
              <a:tr h="370840">
                <a:tc>
                  <a:txBody>
                    <a:bodyPr/>
                    <a:lstStyle/>
                    <a:p>
                      <a:pPr algn="ctr"/>
                      <a:r>
                        <a:rPr lang="zh-TW" altLang="en-US" dirty="0">
                          <a:latin typeface="微軟正黑體" panose="020B0604030504040204" pitchFamily="34" charset="-120"/>
                          <a:ea typeface="微軟正黑體" panose="020B0604030504040204" pitchFamily="34" charset="-120"/>
                        </a:rPr>
                        <a:t>國道</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2378</a:t>
                      </a:r>
                      <a:r>
                        <a:rPr lang="zh-TW" altLang="en-US" dirty="0">
                          <a:latin typeface="微軟正黑體" panose="020B0604030504040204" pitchFamily="34" charset="-120"/>
                          <a:ea typeface="微軟正黑體" panose="020B0604030504040204" pitchFamily="34" charset="-120"/>
                        </a:rPr>
                        <a:t>（件）</a:t>
                      </a:r>
                    </a:p>
                  </a:txBody>
                  <a:tcPr anchor="ctr"/>
                </a:tc>
                <a:extLst>
                  <a:ext uri="{0D108BD9-81ED-4DB2-BD59-A6C34878D82A}">
                    <a16:rowId xmlns:a16="http://schemas.microsoft.com/office/drawing/2014/main" val="2988186127"/>
                  </a:ext>
                </a:extLst>
              </a:tr>
              <a:tr h="370840">
                <a:tc>
                  <a:txBody>
                    <a:bodyPr/>
                    <a:lstStyle/>
                    <a:p>
                      <a:pPr algn="ctr"/>
                      <a:r>
                        <a:rPr lang="zh-TW" altLang="en-US" dirty="0">
                          <a:latin typeface="微軟正黑體" panose="020B0604030504040204" pitchFamily="34" charset="-120"/>
                          <a:ea typeface="微軟正黑體" panose="020B0604030504040204" pitchFamily="34" charset="-120"/>
                        </a:rPr>
                        <a:t>省道</a:t>
                      </a:r>
                    </a:p>
                  </a:txBody>
                  <a:tcPr anchor="ctr"/>
                </a:tc>
                <a:tc>
                  <a:txBody>
                    <a:bodyPr/>
                    <a:lstStyle/>
                    <a:p>
                      <a:pPr algn="ctr"/>
                      <a:r>
                        <a:rPr lang="en-US" altLang="zh-TW" dirty="0">
                          <a:latin typeface="微軟正黑體" panose="020B0604030504040204" pitchFamily="34" charset="-120"/>
                          <a:ea typeface="微軟正黑體" panose="020B0604030504040204" pitchFamily="34" charset="-120"/>
                        </a:rPr>
                        <a:t>359992</a:t>
                      </a:r>
                      <a:r>
                        <a:rPr lang="zh-TW" altLang="en-US" dirty="0">
                          <a:latin typeface="微軟正黑體" panose="020B0604030504040204" pitchFamily="34" charset="-120"/>
                          <a:ea typeface="微軟正黑體" panose="020B0604030504040204" pitchFamily="34" charset="-120"/>
                        </a:rPr>
                        <a:t>（件）</a:t>
                      </a:r>
                    </a:p>
                  </a:txBody>
                  <a:tcPr anchor="ctr"/>
                </a:tc>
                <a:extLst>
                  <a:ext uri="{0D108BD9-81ED-4DB2-BD59-A6C34878D82A}">
                    <a16:rowId xmlns:a16="http://schemas.microsoft.com/office/drawing/2014/main" val="2523929187"/>
                  </a:ext>
                </a:extLst>
              </a:tr>
            </a:tbl>
          </a:graphicData>
        </a:graphic>
      </p:graphicFrame>
      <p:sp>
        <p:nvSpPr>
          <p:cNvPr id="18" name="矩形 17">
            <a:extLst>
              <a:ext uri="{FF2B5EF4-FFF2-40B4-BE49-F238E27FC236}">
                <a16:creationId xmlns:a16="http://schemas.microsoft.com/office/drawing/2014/main" id="{DEC830A0-40D8-48BB-A630-9A5DB446D041}"/>
              </a:ext>
            </a:extLst>
          </p:cNvPr>
          <p:cNvSpPr/>
          <p:nvPr/>
        </p:nvSpPr>
        <p:spPr>
          <a:xfrm>
            <a:off x="1304658" y="3916325"/>
            <a:ext cx="2441694" cy="230832"/>
          </a:xfrm>
          <a:prstGeom prst="rect">
            <a:avLst/>
          </a:prstGeom>
        </p:spPr>
        <p:txBody>
          <a:bodyPr wrap="none">
            <a:spAutoFit/>
          </a:bodyPr>
          <a:lstStyle/>
          <a:p>
            <a:r>
              <a:rPr lang="zh-TW" altLang="en-US" sz="900" dirty="0">
                <a:latin typeface="微軟正黑體" panose="020B0604030504040204" pitchFamily="34" charset="-120"/>
                <a:ea typeface="微軟正黑體" panose="020B0604030504040204" pitchFamily="34" charset="-120"/>
              </a:rPr>
              <a:t>資料來源：全台灣</a:t>
            </a:r>
            <a:r>
              <a:rPr lang="en-US" altLang="zh-TW" sz="900" dirty="0">
                <a:latin typeface="微軟正黑體" panose="020B0604030504040204" pitchFamily="34" charset="-120"/>
                <a:ea typeface="微軟正黑體" panose="020B0604030504040204" pitchFamily="34" charset="-120"/>
              </a:rPr>
              <a:t>109</a:t>
            </a:r>
            <a:r>
              <a:rPr lang="zh-TW" altLang="en-US" sz="900" dirty="0">
                <a:latin typeface="微軟正黑體" panose="020B0604030504040204" pitchFamily="34" charset="-120"/>
                <a:ea typeface="微軟正黑體" panose="020B0604030504040204" pitchFamily="34" charset="-120"/>
              </a:rPr>
              <a:t>年</a:t>
            </a:r>
            <a:r>
              <a:rPr lang="en-US" altLang="zh-TW" sz="900" dirty="0">
                <a:latin typeface="微軟正黑體" panose="020B0604030504040204" pitchFamily="34" charset="-120"/>
                <a:ea typeface="微軟正黑體" panose="020B0604030504040204" pitchFamily="34" charset="-120"/>
              </a:rPr>
              <a:t>A1 A2</a:t>
            </a:r>
            <a:r>
              <a:rPr lang="zh-TW" altLang="en-US" sz="900" dirty="0">
                <a:latin typeface="微軟正黑體" panose="020B0604030504040204" pitchFamily="34" charset="-120"/>
                <a:ea typeface="微軟正黑體" panose="020B0604030504040204" pitchFamily="34" charset="-120"/>
              </a:rPr>
              <a:t>交通事故資料</a:t>
            </a:r>
            <a:endParaRPr lang="zh-TW" altLang="en-US" sz="900" dirty="0"/>
          </a:p>
        </p:txBody>
      </p:sp>
      <p:cxnSp>
        <p:nvCxnSpPr>
          <p:cNvPr id="15" name="直線單箭頭接點 14">
            <a:extLst>
              <a:ext uri="{FF2B5EF4-FFF2-40B4-BE49-F238E27FC236}">
                <a16:creationId xmlns:a16="http://schemas.microsoft.com/office/drawing/2014/main" id="{9D787963-EE43-41A2-8D8E-73B5DF4E25A8}"/>
              </a:ext>
            </a:extLst>
          </p:cNvPr>
          <p:cNvCxnSpPr/>
          <p:nvPr/>
        </p:nvCxnSpPr>
        <p:spPr>
          <a:xfrm flipV="1">
            <a:off x="3518965" y="2956685"/>
            <a:ext cx="1647431" cy="398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D04104C-631F-4313-8DC5-C1F3E10A9F14}"/>
              </a:ext>
            </a:extLst>
          </p:cNvPr>
          <p:cNvCxnSpPr/>
          <p:nvPr/>
        </p:nvCxnSpPr>
        <p:spPr>
          <a:xfrm>
            <a:off x="3535790" y="3706400"/>
            <a:ext cx="1643224" cy="328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BEADEE4-4D81-44F0-9AC5-E96E4353BEEA}"/>
              </a:ext>
            </a:extLst>
          </p:cNvPr>
          <p:cNvSpPr txBox="1"/>
          <p:nvPr/>
        </p:nvSpPr>
        <p:spPr>
          <a:xfrm>
            <a:off x="5188051" y="2782116"/>
            <a:ext cx="3527323" cy="307777"/>
          </a:xfrm>
          <a:prstGeom prst="rect">
            <a:avLst/>
          </a:prstGeom>
          <a:noFill/>
          <a:ln>
            <a:solidFill>
              <a:srgbClr val="A0D4DA"/>
            </a:solidFill>
          </a:ln>
        </p:spPr>
        <p:txBody>
          <a:bodyPr wrap="square" rtlCol="0">
            <a:spAutoFit/>
          </a:bodyPr>
          <a:lstStyle/>
          <a:p>
            <a:r>
              <a:rPr lang="zh-TW" altLang="en-US" dirty="0">
                <a:solidFill>
                  <a:schemeClr val="tx1"/>
                </a:solidFill>
                <a:latin typeface="微軟正黑體" panose="020B0604030504040204" pitchFamily="34" charset="-120"/>
                <a:ea typeface="微軟正黑體" panose="020B0604030504040204" pitchFamily="34" charset="-120"/>
                <a:cs typeface="+mn-cs"/>
              </a:rPr>
              <a:t>進一步考量尖峰</a:t>
            </a:r>
            <a:r>
              <a:rPr lang="en-US" altLang="zh-TW" dirty="0">
                <a:solidFill>
                  <a:schemeClr val="tx1"/>
                </a:solidFill>
                <a:latin typeface="微軟正黑體" panose="020B0604030504040204" pitchFamily="34" charset="-120"/>
                <a:ea typeface="微軟正黑體" panose="020B0604030504040204" pitchFamily="34" charset="-120"/>
                <a:cs typeface="+mn-cs"/>
              </a:rPr>
              <a:t>/</a:t>
            </a:r>
            <a:r>
              <a:rPr lang="zh-TW" altLang="en-US" dirty="0">
                <a:solidFill>
                  <a:schemeClr val="tx1"/>
                </a:solidFill>
                <a:latin typeface="微軟正黑體" panose="020B0604030504040204" pitchFamily="34" charset="-120"/>
                <a:ea typeface="微軟正黑體" panose="020B0604030504040204" pitchFamily="34" charset="-120"/>
                <a:cs typeface="+mn-cs"/>
              </a:rPr>
              <a:t>離峰和白天</a:t>
            </a:r>
            <a:r>
              <a:rPr lang="en-US" altLang="zh-TW" dirty="0">
                <a:solidFill>
                  <a:schemeClr val="tx1"/>
                </a:solidFill>
                <a:latin typeface="微軟正黑體" panose="020B0604030504040204" pitchFamily="34" charset="-120"/>
                <a:ea typeface="微軟正黑體" panose="020B0604030504040204" pitchFamily="34" charset="-120"/>
                <a:cs typeface="+mn-cs"/>
              </a:rPr>
              <a:t>/</a:t>
            </a:r>
            <a:r>
              <a:rPr lang="zh-TW" altLang="en-US" dirty="0">
                <a:solidFill>
                  <a:schemeClr val="tx1"/>
                </a:solidFill>
                <a:latin typeface="微軟正黑體" panose="020B0604030504040204" pitchFamily="34" charset="-120"/>
                <a:ea typeface="微軟正黑體" panose="020B0604030504040204" pitchFamily="34" charset="-120"/>
                <a:cs typeface="+mn-cs"/>
              </a:rPr>
              <a:t>夜晚之影響。</a:t>
            </a:r>
          </a:p>
        </p:txBody>
      </p:sp>
      <p:sp>
        <p:nvSpPr>
          <p:cNvPr id="26" name="文字方塊 25">
            <a:extLst>
              <a:ext uri="{FF2B5EF4-FFF2-40B4-BE49-F238E27FC236}">
                <a16:creationId xmlns:a16="http://schemas.microsoft.com/office/drawing/2014/main" id="{25D763DD-71DA-4EBD-BB74-E1FDF0C64155}"/>
              </a:ext>
            </a:extLst>
          </p:cNvPr>
          <p:cNvSpPr txBox="1"/>
          <p:nvPr/>
        </p:nvSpPr>
        <p:spPr>
          <a:xfrm>
            <a:off x="5179014" y="3894636"/>
            <a:ext cx="3452998" cy="307777"/>
          </a:xfrm>
          <a:prstGeom prst="rect">
            <a:avLst/>
          </a:prstGeom>
          <a:noFill/>
          <a:ln>
            <a:solidFill>
              <a:srgbClr val="A0D4DA"/>
            </a:solidFill>
          </a:ln>
        </p:spPr>
        <p:txBody>
          <a:bodyPr wrap="square" rtlCol="0">
            <a:spAutoFit/>
          </a:bodyPr>
          <a:lstStyle/>
          <a:p>
            <a:r>
              <a:rPr lang="zh-TW" altLang="en-US" dirty="0">
                <a:solidFill>
                  <a:schemeClr val="tx1"/>
                </a:solidFill>
                <a:latin typeface="微軟正黑體" panose="020B0604030504040204" pitchFamily="34" charset="-120"/>
                <a:ea typeface="微軟正黑體" panose="020B0604030504040204" pitchFamily="34" charset="-120"/>
                <a:cs typeface="+mn-cs"/>
              </a:rPr>
              <a:t>進一步考量尖峰</a:t>
            </a:r>
            <a:r>
              <a:rPr lang="en-US" altLang="zh-TW" dirty="0">
                <a:solidFill>
                  <a:schemeClr val="tx1"/>
                </a:solidFill>
                <a:latin typeface="微軟正黑體" panose="020B0604030504040204" pitchFamily="34" charset="-120"/>
                <a:ea typeface="微軟正黑體" panose="020B0604030504040204" pitchFamily="34" charset="-120"/>
                <a:cs typeface="+mn-cs"/>
              </a:rPr>
              <a:t>/</a:t>
            </a:r>
            <a:r>
              <a:rPr lang="zh-TW" altLang="en-US" dirty="0">
                <a:solidFill>
                  <a:schemeClr val="tx1"/>
                </a:solidFill>
                <a:latin typeface="微軟正黑體" panose="020B0604030504040204" pitchFamily="34" charset="-120"/>
                <a:ea typeface="微軟正黑體" panose="020B0604030504040204" pitchFamily="34" charset="-120"/>
                <a:cs typeface="+mn-cs"/>
              </a:rPr>
              <a:t>離峰和白天</a:t>
            </a:r>
            <a:r>
              <a:rPr lang="en-US" altLang="zh-TW" dirty="0">
                <a:solidFill>
                  <a:schemeClr val="tx1"/>
                </a:solidFill>
                <a:latin typeface="微軟正黑體" panose="020B0604030504040204" pitchFamily="34" charset="-120"/>
                <a:ea typeface="微軟正黑體" panose="020B0604030504040204" pitchFamily="34" charset="-120"/>
                <a:cs typeface="+mn-cs"/>
              </a:rPr>
              <a:t>/</a:t>
            </a:r>
            <a:r>
              <a:rPr lang="zh-TW" altLang="en-US" dirty="0">
                <a:solidFill>
                  <a:schemeClr val="tx1"/>
                </a:solidFill>
                <a:latin typeface="微軟正黑體" panose="020B0604030504040204" pitchFamily="34" charset="-120"/>
                <a:ea typeface="微軟正黑體" panose="020B0604030504040204" pitchFamily="34" charset="-120"/>
                <a:cs typeface="+mn-cs"/>
              </a:rPr>
              <a:t>夜晚之影響。</a:t>
            </a:r>
          </a:p>
        </p:txBody>
      </p:sp>
      <p:sp>
        <p:nvSpPr>
          <p:cNvPr id="21" name="文字方塊 20">
            <a:extLst>
              <a:ext uri="{FF2B5EF4-FFF2-40B4-BE49-F238E27FC236}">
                <a16:creationId xmlns:a16="http://schemas.microsoft.com/office/drawing/2014/main" id="{26D389C6-60AB-4C25-8DB9-7951EB2A19A2}"/>
              </a:ext>
            </a:extLst>
          </p:cNvPr>
          <p:cNvSpPr txBox="1"/>
          <p:nvPr/>
        </p:nvSpPr>
        <p:spPr>
          <a:xfrm>
            <a:off x="1304657" y="1987024"/>
            <a:ext cx="4053155"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Step 1</a:t>
            </a:r>
            <a:r>
              <a:rPr lang="zh-TW" altLang="en-US" sz="1600" dirty="0">
                <a:latin typeface="微軟正黑體" panose="020B0604030504040204" pitchFamily="34" charset="-120"/>
                <a:ea typeface="微軟正黑體" panose="020B0604030504040204" pitchFamily="34" charset="-120"/>
              </a:rPr>
              <a:t>：先區分行經路段為國道或省道。</a:t>
            </a:r>
          </a:p>
        </p:txBody>
      </p:sp>
    </p:spTree>
    <p:extLst>
      <p:ext uri="{BB962C8B-B14F-4D97-AF65-F5344CB8AC3E}">
        <p14:creationId xmlns:p14="http://schemas.microsoft.com/office/powerpoint/2010/main" val="17921531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6"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aphicFrame>
        <p:nvGraphicFramePr>
          <p:cNvPr id="16" name="表格 15">
            <a:extLst>
              <a:ext uri="{FF2B5EF4-FFF2-40B4-BE49-F238E27FC236}">
                <a16:creationId xmlns:a16="http://schemas.microsoft.com/office/drawing/2014/main" id="{BD0E3B3F-894B-4F6B-ACB5-4159B17E7467}"/>
              </a:ext>
            </a:extLst>
          </p:cNvPr>
          <p:cNvGraphicFramePr>
            <a:graphicFrameLocks noGrp="1"/>
          </p:cNvGraphicFramePr>
          <p:nvPr>
            <p:extLst>
              <p:ext uri="{D42A27DB-BD31-4B8C-83A1-F6EECF244321}">
                <p14:modId xmlns:p14="http://schemas.microsoft.com/office/powerpoint/2010/main" val="824905419"/>
              </p:ext>
            </p:extLst>
          </p:nvPr>
        </p:nvGraphicFramePr>
        <p:xfrm>
          <a:off x="1239097" y="882108"/>
          <a:ext cx="2937578" cy="1261980"/>
        </p:xfrm>
        <a:graphic>
          <a:graphicData uri="http://schemas.openxmlformats.org/drawingml/2006/table">
            <a:tbl>
              <a:tblPr firstRow="1" bandRow="1">
                <a:tableStyleId>{17292A2E-F333-43FB-9621-5CBBE7FDCDCB}</a:tableStyleId>
              </a:tblPr>
              <a:tblGrid>
                <a:gridCol w="505166">
                  <a:extLst>
                    <a:ext uri="{9D8B030D-6E8A-4147-A177-3AD203B41FA5}">
                      <a16:colId xmlns:a16="http://schemas.microsoft.com/office/drawing/2014/main" val="2043961349"/>
                    </a:ext>
                  </a:extLst>
                </a:gridCol>
                <a:gridCol w="1216206">
                  <a:extLst>
                    <a:ext uri="{9D8B030D-6E8A-4147-A177-3AD203B41FA5}">
                      <a16:colId xmlns:a16="http://schemas.microsoft.com/office/drawing/2014/main" val="2628042952"/>
                    </a:ext>
                  </a:extLst>
                </a:gridCol>
                <a:gridCol w="1216206">
                  <a:extLst>
                    <a:ext uri="{9D8B030D-6E8A-4147-A177-3AD203B41FA5}">
                      <a16:colId xmlns:a16="http://schemas.microsoft.com/office/drawing/2014/main" val="3691822787"/>
                    </a:ext>
                  </a:extLst>
                </a:gridCol>
              </a:tblGrid>
              <a:tr h="315184">
                <a:tc>
                  <a:txBody>
                    <a:bodyPr/>
                    <a:lstStyle/>
                    <a:p>
                      <a:pPr algn="ctr"/>
                      <a:endParaRPr lang="zh-TW" altLang="en-US" sz="1200" dirty="0">
                        <a:latin typeface="微軟正黑體" panose="020B0604030504040204" pitchFamily="34" charset="-120"/>
                        <a:ea typeface="微軟正黑體" panose="020B0604030504040204" pitchFamily="34" charset="-120"/>
                      </a:endParaRP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平日</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假日</a:t>
                      </a:r>
                    </a:p>
                  </a:txBody>
                  <a:tcPr marL="107635" marR="107635" marT="53819" marB="53819" anchor="ctr"/>
                </a:tc>
                <a:extLst>
                  <a:ext uri="{0D108BD9-81ED-4DB2-BD59-A6C34878D82A}">
                    <a16:rowId xmlns:a16="http://schemas.microsoft.com/office/drawing/2014/main" val="569120723"/>
                  </a:ext>
                </a:extLst>
              </a:tr>
              <a:tr h="428191">
                <a:tc>
                  <a:txBody>
                    <a:bodyPr/>
                    <a:lstStyle/>
                    <a:p>
                      <a:pPr algn="ctr"/>
                      <a:r>
                        <a:rPr lang="zh-TW" altLang="en-US" sz="12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en-US" altLang="zh-TW" sz="1000" dirty="0">
                          <a:latin typeface="微軟正黑體" panose="020B0604030504040204" pitchFamily="34" charset="-120"/>
                          <a:ea typeface="微軟正黑體" panose="020B0604030504040204" pitchFamily="34" charset="-120"/>
                        </a:rPr>
                        <a:t>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tc>
                <a:tc>
                  <a:txBody>
                    <a:bodyPr/>
                    <a:lstStyle/>
                    <a:p>
                      <a:pPr algn="ctr"/>
                      <a:r>
                        <a:rPr lang="en-US" altLang="zh-TW" sz="1000" dirty="0">
                          <a:latin typeface="微軟正黑體" panose="020B0604030504040204" pitchFamily="34" charset="-120"/>
                          <a:ea typeface="微軟正黑體" panose="020B0604030504040204" pitchFamily="34" charset="-120"/>
                        </a:rPr>
                        <a:t>10</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00~12</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tc>
                <a:extLst>
                  <a:ext uri="{0D108BD9-81ED-4DB2-BD59-A6C34878D82A}">
                    <a16:rowId xmlns:a16="http://schemas.microsoft.com/office/drawing/2014/main" val="1129660409"/>
                  </a:ext>
                </a:extLst>
              </a:tr>
              <a:tr h="315184">
                <a:tc>
                  <a:txBody>
                    <a:bodyPr/>
                    <a:lstStyle/>
                    <a:p>
                      <a:pPr algn="ctr"/>
                      <a:r>
                        <a:rPr lang="zh-TW" altLang="en-US" sz="1200" dirty="0">
                          <a:latin typeface="微軟正黑體" panose="020B0604030504040204" pitchFamily="34" charset="-120"/>
                          <a:ea typeface="微軟正黑體" panose="020B0604030504040204" pitchFamily="34" charset="-120"/>
                        </a:rPr>
                        <a:t>離峰</a:t>
                      </a:r>
                    </a:p>
                  </a:txBody>
                  <a:tcPr marL="107635" marR="107635" marT="53819" marB="53819" anchor="ctr"/>
                </a:tc>
                <a:tc>
                  <a:txBody>
                    <a:bodyPr/>
                    <a:lstStyle/>
                    <a:p>
                      <a:pPr algn="ctr"/>
                      <a:r>
                        <a:rPr lang="zh-TW" altLang="en-US" sz="1000" dirty="0">
                          <a:latin typeface="微軟正黑體" panose="020B0604030504040204" pitchFamily="34" charset="-120"/>
                          <a:ea typeface="微軟正黑體" panose="020B0604030504040204" pitchFamily="34" charset="-120"/>
                        </a:rPr>
                        <a:t>其他</a:t>
                      </a:r>
                    </a:p>
                  </a:txBody>
                  <a:tcPr marL="107635" marR="107635" marT="53819" marB="53819" anchor="ctr"/>
                </a:tc>
                <a:tc>
                  <a:txBody>
                    <a:bodyPr/>
                    <a:lstStyle/>
                    <a:p>
                      <a:pPr algn="ctr"/>
                      <a:r>
                        <a:rPr lang="zh-TW" altLang="en-US" sz="1000" dirty="0">
                          <a:latin typeface="微軟正黑體" panose="020B0604030504040204" pitchFamily="34" charset="-120"/>
                          <a:ea typeface="微軟正黑體" panose="020B0604030504040204" pitchFamily="34" charset="-120"/>
                        </a:rPr>
                        <a:t>其他</a:t>
                      </a:r>
                    </a:p>
                  </a:txBody>
                  <a:tcPr marL="107635" marR="107635" marT="53819" marB="53819" anchor="ctr"/>
                </a:tc>
                <a:extLst>
                  <a:ext uri="{0D108BD9-81ED-4DB2-BD59-A6C34878D82A}">
                    <a16:rowId xmlns:a16="http://schemas.microsoft.com/office/drawing/2014/main" val="181125793"/>
                  </a:ext>
                </a:extLst>
              </a:tr>
            </a:tbl>
          </a:graphicData>
        </a:graphic>
      </p:graphicFrame>
      <p:sp>
        <p:nvSpPr>
          <p:cNvPr id="17" name="矩形 16">
            <a:extLst>
              <a:ext uri="{FF2B5EF4-FFF2-40B4-BE49-F238E27FC236}">
                <a16:creationId xmlns:a16="http://schemas.microsoft.com/office/drawing/2014/main" id="{2374DBA4-FDFB-4484-84C8-F8CFFDF0DE33}"/>
              </a:ext>
            </a:extLst>
          </p:cNvPr>
          <p:cNvSpPr/>
          <p:nvPr/>
        </p:nvSpPr>
        <p:spPr>
          <a:xfrm>
            <a:off x="1216145" y="2200468"/>
            <a:ext cx="1685077" cy="230832"/>
          </a:xfrm>
          <a:prstGeom prst="rect">
            <a:avLst/>
          </a:prstGeom>
        </p:spPr>
        <p:txBody>
          <a:bodyPr wrap="none">
            <a:spAutoFit/>
          </a:bodyPr>
          <a:lstStyle/>
          <a:p>
            <a:r>
              <a:rPr lang="zh-TW" altLang="en-US" sz="900" dirty="0">
                <a:latin typeface="微軟正黑體" panose="020B0604030504040204" pitchFamily="34" charset="-120"/>
                <a:ea typeface="微軟正黑體" panose="020B0604030504040204" pitchFamily="34" charset="-120"/>
              </a:rPr>
              <a:t>資料來源：台中市政府交通局</a:t>
            </a:r>
            <a:endParaRPr lang="zh-TW" altLang="en-US" sz="900" dirty="0"/>
          </a:p>
        </p:txBody>
      </p:sp>
      <p:graphicFrame>
        <p:nvGraphicFramePr>
          <p:cNvPr id="18" name="表格 17">
            <a:extLst>
              <a:ext uri="{FF2B5EF4-FFF2-40B4-BE49-F238E27FC236}">
                <a16:creationId xmlns:a16="http://schemas.microsoft.com/office/drawing/2014/main" id="{303A1EBC-8F35-4397-979A-45AD87FB1126}"/>
              </a:ext>
            </a:extLst>
          </p:cNvPr>
          <p:cNvGraphicFramePr>
            <a:graphicFrameLocks noGrp="1"/>
          </p:cNvGraphicFramePr>
          <p:nvPr>
            <p:extLst>
              <p:ext uri="{D42A27DB-BD31-4B8C-83A1-F6EECF244321}">
                <p14:modId xmlns:p14="http://schemas.microsoft.com/office/powerpoint/2010/main" val="2270666766"/>
              </p:ext>
            </p:extLst>
          </p:nvPr>
        </p:nvGraphicFramePr>
        <p:xfrm>
          <a:off x="4831668" y="885750"/>
          <a:ext cx="2937579" cy="1314718"/>
        </p:xfrm>
        <a:graphic>
          <a:graphicData uri="http://schemas.openxmlformats.org/drawingml/2006/table">
            <a:tbl>
              <a:tblPr firstRow="1" bandRow="1">
                <a:tableStyleId>{17292A2E-F333-43FB-9621-5CBBE7FDCDCB}</a:tableStyleId>
              </a:tblPr>
              <a:tblGrid>
                <a:gridCol w="485227">
                  <a:extLst>
                    <a:ext uri="{9D8B030D-6E8A-4147-A177-3AD203B41FA5}">
                      <a16:colId xmlns:a16="http://schemas.microsoft.com/office/drawing/2014/main" val="2043961349"/>
                    </a:ext>
                  </a:extLst>
                </a:gridCol>
                <a:gridCol w="1226176">
                  <a:extLst>
                    <a:ext uri="{9D8B030D-6E8A-4147-A177-3AD203B41FA5}">
                      <a16:colId xmlns:a16="http://schemas.microsoft.com/office/drawing/2014/main" val="2628042952"/>
                    </a:ext>
                  </a:extLst>
                </a:gridCol>
                <a:gridCol w="1226176">
                  <a:extLst>
                    <a:ext uri="{9D8B030D-6E8A-4147-A177-3AD203B41FA5}">
                      <a16:colId xmlns:a16="http://schemas.microsoft.com/office/drawing/2014/main" val="3691822787"/>
                    </a:ext>
                  </a:extLst>
                </a:gridCol>
              </a:tblGrid>
              <a:tr h="367922">
                <a:tc>
                  <a:txBody>
                    <a:bodyPr/>
                    <a:lstStyle/>
                    <a:p>
                      <a:pPr algn="ctr"/>
                      <a:endParaRPr lang="zh-TW" altLang="en-US" sz="1200" dirty="0">
                        <a:latin typeface="微軟正黑體" panose="020B0604030504040204" pitchFamily="34" charset="-120"/>
                        <a:ea typeface="微軟正黑體" panose="020B0604030504040204" pitchFamily="34" charset="-120"/>
                      </a:endParaRPr>
                    </a:p>
                  </a:txBody>
                  <a:tcPr marL="107635" marR="107635" marT="53819" marB="53819" anchor="ctr"/>
                </a:tc>
                <a:tc>
                  <a:txBody>
                    <a:bodyPr/>
                    <a:lstStyle/>
                    <a:p>
                      <a:pPr algn="ctr"/>
                      <a:r>
                        <a:rPr lang="en-US" altLang="zh-TW" sz="1200" dirty="0">
                          <a:latin typeface="微軟正黑體" panose="020B0604030504040204" pitchFamily="34" charset="-120"/>
                          <a:ea typeface="微軟正黑體" panose="020B0604030504040204" pitchFamily="34" charset="-120"/>
                        </a:rPr>
                        <a:t>4~9</a:t>
                      </a:r>
                      <a:r>
                        <a:rPr lang="zh-TW" altLang="en-US" sz="1200" dirty="0">
                          <a:latin typeface="微軟正黑體" panose="020B0604030504040204" pitchFamily="34" charset="-120"/>
                          <a:ea typeface="微軟正黑體" panose="020B0604030504040204" pitchFamily="34" charset="-120"/>
                        </a:rPr>
                        <a:t>月</a:t>
                      </a:r>
                    </a:p>
                  </a:txBody>
                  <a:tcPr marL="107635" marR="107635" marT="53819" marB="53819" anchor="ctr"/>
                </a:tc>
                <a:tc>
                  <a:txBody>
                    <a:bodyPr/>
                    <a:lstStyle/>
                    <a:p>
                      <a:pPr algn="ctr"/>
                      <a:r>
                        <a:rPr lang="en-US" altLang="zh-TW" sz="1200" dirty="0">
                          <a:latin typeface="微軟正黑體" panose="020B0604030504040204" pitchFamily="34" charset="-120"/>
                          <a:ea typeface="微軟正黑體" panose="020B0604030504040204" pitchFamily="34" charset="-120"/>
                        </a:rPr>
                        <a:t>10~3</a:t>
                      </a:r>
                      <a:r>
                        <a:rPr lang="zh-TW" altLang="en-US" sz="1200" dirty="0">
                          <a:latin typeface="微軟正黑體" panose="020B0604030504040204" pitchFamily="34" charset="-120"/>
                          <a:ea typeface="微軟正黑體" panose="020B0604030504040204" pitchFamily="34" charset="-120"/>
                        </a:rPr>
                        <a:t>月</a:t>
                      </a:r>
                    </a:p>
                  </a:txBody>
                  <a:tcPr marL="107635" marR="107635" marT="53819" marB="53819" anchor="ctr"/>
                </a:tc>
                <a:extLst>
                  <a:ext uri="{0D108BD9-81ED-4DB2-BD59-A6C34878D82A}">
                    <a16:rowId xmlns:a16="http://schemas.microsoft.com/office/drawing/2014/main" val="569120723"/>
                  </a:ext>
                </a:extLst>
              </a:tr>
              <a:tr h="367922">
                <a:tc>
                  <a:txBody>
                    <a:bodyPr/>
                    <a:lstStyle/>
                    <a:p>
                      <a:pPr algn="ctr"/>
                      <a:r>
                        <a:rPr lang="zh-TW" altLang="en-US" sz="1200" dirty="0">
                          <a:latin typeface="微軟正黑體" panose="020B0604030504040204" pitchFamily="34" charset="-120"/>
                          <a:ea typeface="微軟正黑體" panose="020B0604030504040204" pitchFamily="34" charset="-120"/>
                        </a:rPr>
                        <a:t>白天</a:t>
                      </a:r>
                    </a:p>
                  </a:txBody>
                  <a:tcPr marL="107635" marR="107635" marT="53819" marB="53819" anchor="ctr"/>
                </a:tc>
                <a:tc>
                  <a:txBody>
                    <a:bodyPr/>
                    <a:lstStyle/>
                    <a:p>
                      <a:pPr algn="ctr"/>
                      <a:r>
                        <a:rPr lang="en-US" altLang="zh-TW" sz="1000" dirty="0">
                          <a:latin typeface="微軟正黑體" panose="020B0604030504040204" pitchFamily="34" charset="-120"/>
                          <a:ea typeface="微軟正黑體" panose="020B0604030504040204" pitchFamily="34" charset="-120"/>
                        </a:rPr>
                        <a:t>5</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00~18:00</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tc>
                <a:tc>
                  <a:txBody>
                    <a:bodyPr/>
                    <a:lstStyle/>
                    <a:p>
                      <a:pPr algn="ctr"/>
                      <a:r>
                        <a:rPr lang="en-US" altLang="zh-TW" sz="1000" dirty="0">
                          <a:latin typeface="微軟正黑體" panose="020B0604030504040204" pitchFamily="34" charset="-120"/>
                          <a:ea typeface="微軟正黑體" panose="020B0604030504040204" pitchFamily="34" charset="-120"/>
                        </a:rPr>
                        <a:t>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tc>
                <a:extLst>
                  <a:ext uri="{0D108BD9-81ED-4DB2-BD59-A6C34878D82A}">
                    <a16:rowId xmlns:a16="http://schemas.microsoft.com/office/drawing/2014/main" val="1129660409"/>
                  </a:ext>
                </a:extLst>
              </a:tr>
              <a:tr h="367922">
                <a:tc>
                  <a:txBody>
                    <a:bodyPr/>
                    <a:lstStyle/>
                    <a:p>
                      <a:pPr algn="ctr"/>
                      <a:r>
                        <a:rPr lang="zh-TW" altLang="en-US" sz="1200" dirty="0">
                          <a:latin typeface="微軟正黑體" panose="020B0604030504040204" pitchFamily="34" charset="-120"/>
                          <a:ea typeface="微軟正黑體" panose="020B0604030504040204" pitchFamily="34" charset="-120"/>
                        </a:rPr>
                        <a:t>夜晚</a:t>
                      </a:r>
                    </a:p>
                  </a:txBody>
                  <a:tcPr marL="107635" marR="107635" marT="53819" marB="53819" anchor="ctr"/>
                </a:tc>
                <a:tc>
                  <a:txBody>
                    <a:bodyPr/>
                    <a:lstStyle/>
                    <a:p>
                      <a:pPr algn="ctr"/>
                      <a:r>
                        <a:rPr lang="zh-TW" altLang="en-US" sz="1000" dirty="0">
                          <a:latin typeface="微軟正黑體" panose="020B0604030504040204" pitchFamily="34" charset="-120"/>
                          <a:ea typeface="微軟正黑體" panose="020B0604030504040204" pitchFamily="34" charset="-120"/>
                        </a:rPr>
                        <a:t>其他</a:t>
                      </a:r>
                    </a:p>
                  </a:txBody>
                  <a:tcPr marL="107635" marR="107635" marT="53819" marB="53819" anchor="ctr"/>
                </a:tc>
                <a:tc>
                  <a:txBody>
                    <a:bodyPr/>
                    <a:lstStyle/>
                    <a:p>
                      <a:pPr algn="ctr"/>
                      <a:r>
                        <a:rPr lang="zh-TW" altLang="en-US" sz="1000" dirty="0">
                          <a:latin typeface="微軟正黑體" panose="020B0604030504040204" pitchFamily="34" charset="-120"/>
                          <a:ea typeface="微軟正黑體" panose="020B0604030504040204" pitchFamily="34" charset="-120"/>
                        </a:rPr>
                        <a:t>其他</a:t>
                      </a:r>
                    </a:p>
                  </a:txBody>
                  <a:tcPr marL="107635" marR="107635" marT="53819" marB="53819" anchor="ctr"/>
                </a:tc>
                <a:extLst>
                  <a:ext uri="{0D108BD9-81ED-4DB2-BD59-A6C34878D82A}">
                    <a16:rowId xmlns:a16="http://schemas.microsoft.com/office/drawing/2014/main" val="181125793"/>
                  </a:ext>
                </a:extLst>
              </a:tr>
            </a:tbl>
          </a:graphicData>
        </a:graphic>
      </p:graphicFrame>
      <p:sp>
        <p:nvSpPr>
          <p:cNvPr id="19" name="矩形 18">
            <a:extLst>
              <a:ext uri="{FF2B5EF4-FFF2-40B4-BE49-F238E27FC236}">
                <a16:creationId xmlns:a16="http://schemas.microsoft.com/office/drawing/2014/main" id="{6FD724E1-A32A-4A77-94E6-850A1FBBD9D6}"/>
              </a:ext>
            </a:extLst>
          </p:cNvPr>
          <p:cNvSpPr/>
          <p:nvPr/>
        </p:nvSpPr>
        <p:spPr>
          <a:xfrm>
            <a:off x="4831668" y="2234107"/>
            <a:ext cx="3390376" cy="369332"/>
          </a:xfrm>
          <a:prstGeom prst="rect">
            <a:avLst/>
          </a:prstGeom>
        </p:spPr>
        <p:txBody>
          <a:bodyPr wrap="square">
            <a:spAutoFit/>
          </a:bodyPr>
          <a:lstStyle/>
          <a:p>
            <a:r>
              <a:rPr lang="zh-TW" altLang="en-US" sz="900" dirty="0">
                <a:latin typeface="微軟正黑體" panose="020B0604030504040204" pitchFamily="34" charset="-120"/>
                <a:ea typeface="微軟正黑體" panose="020B0604030504040204" pitchFamily="34" charset="-120"/>
              </a:rPr>
              <a:t>資料來源：北部地區日出日落時間表</a:t>
            </a:r>
            <a:r>
              <a:rPr lang="en-US" altLang="zh-TW" sz="900" dirty="0">
                <a:latin typeface="微軟正黑體" panose="020B0604030504040204" pitchFamily="34" charset="-120"/>
                <a:ea typeface="微軟正黑體" panose="020B0604030504040204" pitchFamily="34" charset="-120"/>
              </a:rPr>
              <a:t> </a:t>
            </a:r>
          </a:p>
          <a:p>
            <a:r>
              <a:rPr lang="en-US" altLang="zh-TW" sz="900" dirty="0">
                <a:latin typeface="微軟正黑體" panose="020B0604030504040204" pitchFamily="34" charset="-120"/>
                <a:ea typeface="微軟正黑體" panose="020B0604030504040204" pitchFamily="34" charset="-120"/>
                <a:hlinkClick r:id="rId3"/>
              </a:rPr>
              <a:t>http://www.imagetaiwan.com.tw/index/sunrise-taipei.htm</a:t>
            </a:r>
            <a:endParaRPr lang="zh-TW" altLang="en-US" sz="900" dirty="0"/>
          </a:p>
        </p:txBody>
      </p:sp>
      <p:pic>
        <p:nvPicPr>
          <p:cNvPr id="5" name="圖片 4">
            <a:extLst>
              <a:ext uri="{FF2B5EF4-FFF2-40B4-BE49-F238E27FC236}">
                <a16:creationId xmlns:a16="http://schemas.microsoft.com/office/drawing/2014/main" id="{E1B62A99-F2A4-4161-8E0D-3BE0C6E8C99E}"/>
              </a:ext>
            </a:extLst>
          </p:cNvPr>
          <p:cNvPicPr>
            <a:picLocks noChangeAspect="1"/>
          </p:cNvPicPr>
          <p:nvPr/>
        </p:nvPicPr>
        <p:blipFill rotWithShape="1">
          <a:blip r:embed="rId4"/>
          <a:srcRect r="18095" b="48069"/>
          <a:stretch/>
        </p:blipFill>
        <p:spPr>
          <a:xfrm>
            <a:off x="878678" y="2660942"/>
            <a:ext cx="6098771" cy="2228382"/>
          </a:xfrm>
          <a:prstGeom prst="rect">
            <a:avLst/>
          </a:prstGeom>
        </p:spPr>
      </p:pic>
      <p:sp>
        <p:nvSpPr>
          <p:cNvPr id="20" name="文字方塊 19">
            <a:extLst>
              <a:ext uri="{FF2B5EF4-FFF2-40B4-BE49-F238E27FC236}">
                <a16:creationId xmlns:a16="http://schemas.microsoft.com/office/drawing/2014/main" id="{0F0200E0-9757-4BA8-B4F1-8018C1C02022}"/>
              </a:ext>
            </a:extLst>
          </p:cNvPr>
          <p:cNvSpPr txBox="1"/>
          <p:nvPr/>
        </p:nvSpPr>
        <p:spPr>
          <a:xfrm>
            <a:off x="1149207" y="387032"/>
            <a:ext cx="7560119"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Step 2</a:t>
            </a:r>
            <a:r>
              <a:rPr lang="zh-TW" altLang="en-US" sz="16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計算出國道省道分別在白天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尖峰、白天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離峰、夜晚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尖峰、夜晚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離峰之肇事件數。</a:t>
            </a:r>
          </a:p>
        </p:txBody>
      </p:sp>
      <p:pic>
        <p:nvPicPr>
          <p:cNvPr id="12" name="圖片 11">
            <a:extLst>
              <a:ext uri="{FF2B5EF4-FFF2-40B4-BE49-F238E27FC236}">
                <a16:creationId xmlns:a16="http://schemas.microsoft.com/office/drawing/2014/main" id="{E1B62A99-F2A4-4161-8E0D-3BE0C6E8C99E}"/>
              </a:ext>
            </a:extLst>
          </p:cNvPr>
          <p:cNvPicPr>
            <a:picLocks noChangeAspect="1"/>
          </p:cNvPicPr>
          <p:nvPr/>
        </p:nvPicPr>
        <p:blipFill rotWithShape="1">
          <a:blip r:embed="rId4"/>
          <a:srcRect l="81905" r="9048" b="48069"/>
          <a:stretch/>
        </p:blipFill>
        <p:spPr>
          <a:xfrm>
            <a:off x="6977448" y="2660942"/>
            <a:ext cx="673685" cy="2228382"/>
          </a:xfrm>
          <a:prstGeom prst="rect">
            <a:avLst/>
          </a:prstGeom>
        </p:spPr>
      </p:pic>
      <p:pic>
        <p:nvPicPr>
          <p:cNvPr id="13" name="圖片 12">
            <a:extLst>
              <a:ext uri="{FF2B5EF4-FFF2-40B4-BE49-F238E27FC236}">
                <a16:creationId xmlns:a16="http://schemas.microsoft.com/office/drawing/2014/main" id="{E1B62A99-F2A4-4161-8E0D-3BE0C6E8C99E}"/>
              </a:ext>
            </a:extLst>
          </p:cNvPr>
          <p:cNvPicPr>
            <a:picLocks noChangeAspect="1"/>
          </p:cNvPicPr>
          <p:nvPr/>
        </p:nvPicPr>
        <p:blipFill rotWithShape="1">
          <a:blip r:embed="rId4"/>
          <a:srcRect l="91862" b="48069"/>
          <a:stretch/>
        </p:blipFill>
        <p:spPr>
          <a:xfrm>
            <a:off x="7661188" y="2660942"/>
            <a:ext cx="605966" cy="2228382"/>
          </a:xfrm>
          <a:prstGeom prst="rect">
            <a:avLst/>
          </a:prstGeom>
        </p:spPr>
      </p:pic>
    </p:spTree>
    <p:extLst>
      <p:ext uri="{BB962C8B-B14F-4D97-AF65-F5344CB8AC3E}">
        <p14:creationId xmlns:p14="http://schemas.microsoft.com/office/powerpoint/2010/main" val="10001510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aphicFrame>
        <p:nvGraphicFramePr>
          <p:cNvPr id="6" name="表格 5">
            <a:extLst>
              <a:ext uri="{FF2B5EF4-FFF2-40B4-BE49-F238E27FC236}">
                <a16:creationId xmlns:a16="http://schemas.microsoft.com/office/drawing/2014/main" id="{73244D33-54F5-4BF5-B3A2-A8D3060647E3}"/>
              </a:ext>
            </a:extLst>
          </p:cNvPr>
          <p:cNvGraphicFramePr>
            <a:graphicFrameLocks noGrp="1"/>
          </p:cNvGraphicFramePr>
          <p:nvPr>
            <p:extLst>
              <p:ext uri="{D42A27DB-BD31-4B8C-83A1-F6EECF244321}">
                <p14:modId xmlns:p14="http://schemas.microsoft.com/office/powerpoint/2010/main" val="4023097124"/>
              </p:ext>
            </p:extLst>
          </p:nvPr>
        </p:nvGraphicFramePr>
        <p:xfrm>
          <a:off x="1368081" y="1827387"/>
          <a:ext cx="2721702" cy="1330703"/>
        </p:xfrm>
        <a:graphic>
          <a:graphicData uri="http://schemas.openxmlformats.org/drawingml/2006/table">
            <a:tbl>
              <a:tblPr firstRow="1" bandRow="1">
                <a:tableStyleId>{17292A2E-F333-43FB-9621-5CBBE7FDCDCB}</a:tableStyleId>
              </a:tblPr>
              <a:tblGrid>
                <a:gridCol w="907234">
                  <a:extLst>
                    <a:ext uri="{9D8B030D-6E8A-4147-A177-3AD203B41FA5}">
                      <a16:colId xmlns:a16="http://schemas.microsoft.com/office/drawing/2014/main" val="2043961349"/>
                    </a:ext>
                  </a:extLst>
                </a:gridCol>
                <a:gridCol w="907234">
                  <a:extLst>
                    <a:ext uri="{9D8B030D-6E8A-4147-A177-3AD203B41FA5}">
                      <a16:colId xmlns:a16="http://schemas.microsoft.com/office/drawing/2014/main" val="2628042952"/>
                    </a:ext>
                  </a:extLst>
                </a:gridCol>
                <a:gridCol w="907234">
                  <a:extLst>
                    <a:ext uri="{9D8B030D-6E8A-4147-A177-3AD203B41FA5}">
                      <a16:colId xmlns:a16="http://schemas.microsoft.com/office/drawing/2014/main" val="3691822787"/>
                    </a:ext>
                  </a:extLst>
                </a:gridCol>
              </a:tblGrid>
              <a:tr h="434436">
                <a:tc>
                  <a:txBody>
                    <a:bodyPr/>
                    <a:lstStyle/>
                    <a:p>
                      <a:pPr algn="ctr"/>
                      <a:r>
                        <a:rPr lang="zh-TW" altLang="en-US" sz="1400" dirty="0">
                          <a:latin typeface="微軟正黑體" panose="020B0604030504040204" pitchFamily="34" charset="-120"/>
                          <a:ea typeface="微軟正黑體" panose="020B0604030504040204" pitchFamily="34" charset="-120"/>
                        </a:rPr>
                        <a:t>國道</a:t>
                      </a:r>
                    </a:p>
                  </a:txBody>
                  <a:tcPr marL="107635" marR="107635" marT="53819" marB="53819" anchor="ctr"/>
                </a:tc>
                <a:tc>
                  <a:txBody>
                    <a:bodyPr/>
                    <a:lstStyle/>
                    <a:p>
                      <a:pPr algn="ctr"/>
                      <a:r>
                        <a:rPr lang="zh-TW" altLang="en-US" sz="14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4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61831">
                <a:tc>
                  <a:txBody>
                    <a:bodyPr/>
                    <a:lstStyle/>
                    <a:p>
                      <a:pPr algn="ctr"/>
                      <a:r>
                        <a:rPr lang="zh-TW" altLang="en-US" sz="1400" dirty="0">
                          <a:latin typeface="微軟正黑體" panose="020B0604030504040204" pitchFamily="34" charset="-120"/>
                          <a:ea typeface="微軟正黑體" panose="020B0604030504040204" pitchFamily="34" charset="-120"/>
                        </a:rPr>
                        <a:t>白天</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519</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tc>
                  <a:txBody>
                    <a:bodyPr/>
                    <a:lstStyle/>
                    <a:p>
                      <a:pPr algn="ctr"/>
                      <a:r>
                        <a:rPr lang="en-US" altLang="zh-TW" sz="1050" b="1" dirty="0">
                          <a:solidFill>
                            <a:schemeClr val="tx1"/>
                          </a:solidFill>
                          <a:latin typeface="微軟正黑體" panose="020B0604030504040204" pitchFamily="34" charset="-120"/>
                          <a:ea typeface="微軟正黑體" panose="020B0604030504040204" pitchFamily="34" charset="-120"/>
                        </a:rPr>
                        <a:t>870</a:t>
                      </a:r>
                      <a:r>
                        <a:rPr lang="zh-TW" altLang="en-US" sz="1050" b="1" dirty="0">
                          <a:solidFill>
                            <a:schemeClr val="tx1"/>
                          </a:solidFill>
                          <a:latin typeface="微軟正黑體" panose="020B0604030504040204" pitchFamily="34" charset="-120"/>
                          <a:ea typeface="微軟正黑體" panose="020B0604030504040204" pitchFamily="34" charset="-120"/>
                        </a:rPr>
                        <a:t>件</a:t>
                      </a:r>
                    </a:p>
                  </a:txBody>
                  <a:tcPr marL="107635" marR="107635" marT="53819" marB="53819" anchor="ctr"/>
                </a:tc>
                <a:extLst>
                  <a:ext uri="{0D108BD9-81ED-4DB2-BD59-A6C34878D82A}">
                    <a16:rowId xmlns:a16="http://schemas.microsoft.com/office/drawing/2014/main" val="1129660409"/>
                  </a:ext>
                </a:extLst>
              </a:tr>
              <a:tr h="434436">
                <a:tc>
                  <a:txBody>
                    <a:bodyPr/>
                    <a:lstStyle/>
                    <a:p>
                      <a:pPr algn="ctr"/>
                      <a:r>
                        <a:rPr lang="zh-TW" altLang="en-US" sz="1400" dirty="0">
                          <a:latin typeface="微軟正黑體" panose="020B0604030504040204" pitchFamily="34" charset="-120"/>
                          <a:ea typeface="微軟正黑體" panose="020B0604030504040204" pitchFamily="34" charset="-120"/>
                        </a:rPr>
                        <a:t>夜晚</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247</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742</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extLst>
                  <a:ext uri="{0D108BD9-81ED-4DB2-BD59-A6C34878D82A}">
                    <a16:rowId xmlns:a16="http://schemas.microsoft.com/office/drawing/2014/main" val="181125793"/>
                  </a:ext>
                </a:extLst>
              </a:tr>
            </a:tbl>
          </a:graphicData>
        </a:graphic>
      </p:graphicFrame>
      <p:graphicFrame>
        <p:nvGraphicFramePr>
          <p:cNvPr id="7" name="表格 6">
            <a:extLst>
              <a:ext uri="{FF2B5EF4-FFF2-40B4-BE49-F238E27FC236}">
                <a16:creationId xmlns:a16="http://schemas.microsoft.com/office/drawing/2014/main" id="{846D2962-4A51-4DDD-92B9-56600E9D25FB}"/>
              </a:ext>
            </a:extLst>
          </p:cNvPr>
          <p:cNvGraphicFramePr>
            <a:graphicFrameLocks noGrp="1"/>
          </p:cNvGraphicFramePr>
          <p:nvPr>
            <p:extLst>
              <p:ext uri="{D42A27DB-BD31-4B8C-83A1-F6EECF244321}">
                <p14:modId xmlns:p14="http://schemas.microsoft.com/office/powerpoint/2010/main" val="367589458"/>
              </p:ext>
            </p:extLst>
          </p:nvPr>
        </p:nvGraphicFramePr>
        <p:xfrm>
          <a:off x="4879852" y="1827387"/>
          <a:ext cx="2851290" cy="1330703"/>
        </p:xfrm>
        <a:graphic>
          <a:graphicData uri="http://schemas.openxmlformats.org/drawingml/2006/table">
            <a:tbl>
              <a:tblPr firstRow="1" bandRow="1">
                <a:tableStyleId>{17292A2E-F333-43FB-9621-5CBBE7FDCDCB}</a:tableStyleId>
              </a:tblPr>
              <a:tblGrid>
                <a:gridCol w="950430">
                  <a:extLst>
                    <a:ext uri="{9D8B030D-6E8A-4147-A177-3AD203B41FA5}">
                      <a16:colId xmlns:a16="http://schemas.microsoft.com/office/drawing/2014/main" val="2043961349"/>
                    </a:ext>
                  </a:extLst>
                </a:gridCol>
                <a:gridCol w="950430">
                  <a:extLst>
                    <a:ext uri="{9D8B030D-6E8A-4147-A177-3AD203B41FA5}">
                      <a16:colId xmlns:a16="http://schemas.microsoft.com/office/drawing/2014/main" val="2628042952"/>
                    </a:ext>
                  </a:extLst>
                </a:gridCol>
                <a:gridCol w="950430">
                  <a:extLst>
                    <a:ext uri="{9D8B030D-6E8A-4147-A177-3AD203B41FA5}">
                      <a16:colId xmlns:a16="http://schemas.microsoft.com/office/drawing/2014/main" val="3691822787"/>
                    </a:ext>
                  </a:extLst>
                </a:gridCol>
              </a:tblGrid>
              <a:tr h="434436">
                <a:tc>
                  <a:txBody>
                    <a:bodyPr/>
                    <a:lstStyle/>
                    <a:p>
                      <a:pPr algn="ctr"/>
                      <a:r>
                        <a:rPr lang="zh-TW" altLang="en-US" sz="1400" dirty="0">
                          <a:latin typeface="微軟正黑體" panose="020B0604030504040204" pitchFamily="34" charset="-120"/>
                          <a:ea typeface="微軟正黑體" panose="020B0604030504040204" pitchFamily="34" charset="-120"/>
                        </a:rPr>
                        <a:t>省道</a:t>
                      </a:r>
                    </a:p>
                  </a:txBody>
                  <a:tcPr marL="107635" marR="107635" marT="53819" marB="53819" anchor="ctr"/>
                </a:tc>
                <a:tc>
                  <a:txBody>
                    <a:bodyPr/>
                    <a:lstStyle/>
                    <a:p>
                      <a:pPr algn="ctr"/>
                      <a:r>
                        <a:rPr lang="zh-TW" altLang="en-US" sz="14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4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61831">
                <a:tc>
                  <a:txBody>
                    <a:bodyPr/>
                    <a:lstStyle/>
                    <a:p>
                      <a:pPr algn="ctr"/>
                      <a:r>
                        <a:rPr lang="zh-TW" altLang="en-US" sz="1400" dirty="0">
                          <a:latin typeface="微軟正黑體" panose="020B0604030504040204" pitchFamily="34" charset="-120"/>
                          <a:ea typeface="微軟正黑體" panose="020B0604030504040204" pitchFamily="34" charset="-120"/>
                        </a:rPr>
                        <a:t>白天</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102414</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tc>
                  <a:txBody>
                    <a:bodyPr/>
                    <a:lstStyle/>
                    <a:p>
                      <a:pPr algn="ctr"/>
                      <a:r>
                        <a:rPr lang="en-US" altLang="zh-TW" sz="1050" b="1" dirty="0">
                          <a:solidFill>
                            <a:schemeClr val="tx1"/>
                          </a:solidFill>
                          <a:latin typeface="微軟正黑體" panose="020B0604030504040204" pitchFamily="34" charset="-120"/>
                          <a:ea typeface="微軟正黑體" panose="020B0604030504040204" pitchFamily="34" charset="-120"/>
                        </a:rPr>
                        <a:t>146131</a:t>
                      </a:r>
                      <a:r>
                        <a:rPr lang="zh-TW" altLang="en-US" sz="1050" b="1" dirty="0">
                          <a:solidFill>
                            <a:schemeClr val="tx1"/>
                          </a:solidFill>
                          <a:latin typeface="微軟正黑體" panose="020B0604030504040204" pitchFamily="34" charset="-120"/>
                          <a:ea typeface="微軟正黑體" panose="020B0604030504040204" pitchFamily="34" charset="-120"/>
                        </a:rPr>
                        <a:t>件</a:t>
                      </a:r>
                    </a:p>
                  </a:txBody>
                  <a:tcPr marL="107635" marR="107635" marT="53819" marB="53819" anchor="ctr"/>
                </a:tc>
                <a:extLst>
                  <a:ext uri="{0D108BD9-81ED-4DB2-BD59-A6C34878D82A}">
                    <a16:rowId xmlns:a16="http://schemas.microsoft.com/office/drawing/2014/main" val="1129660409"/>
                  </a:ext>
                </a:extLst>
              </a:tr>
              <a:tr h="434436">
                <a:tc>
                  <a:txBody>
                    <a:bodyPr/>
                    <a:lstStyle/>
                    <a:p>
                      <a:pPr algn="ctr"/>
                      <a:r>
                        <a:rPr lang="zh-TW" altLang="en-US" sz="1400" dirty="0">
                          <a:latin typeface="微軟正黑體" panose="020B0604030504040204" pitchFamily="34" charset="-120"/>
                          <a:ea typeface="微軟正黑體" panose="020B0604030504040204" pitchFamily="34" charset="-120"/>
                        </a:rPr>
                        <a:t>夜晚</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35237</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tc>
                  <a:txBody>
                    <a:bodyPr/>
                    <a:lstStyle/>
                    <a:p>
                      <a:pPr algn="ctr"/>
                      <a:r>
                        <a:rPr lang="en-US" altLang="zh-TW" sz="1050" dirty="0">
                          <a:latin typeface="微軟正黑體" panose="020B0604030504040204" pitchFamily="34" charset="-120"/>
                          <a:ea typeface="微軟正黑體" panose="020B0604030504040204" pitchFamily="34" charset="-120"/>
                        </a:rPr>
                        <a:t>76210</a:t>
                      </a:r>
                      <a:r>
                        <a:rPr lang="zh-TW" altLang="en-US" sz="1050" dirty="0">
                          <a:latin typeface="微軟正黑體" panose="020B0604030504040204" pitchFamily="34" charset="-120"/>
                          <a:ea typeface="微軟正黑體" panose="020B0604030504040204" pitchFamily="34" charset="-120"/>
                        </a:rPr>
                        <a:t>件</a:t>
                      </a:r>
                    </a:p>
                  </a:txBody>
                  <a:tcPr marL="107635" marR="107635" marT="53819" marB="53819" anchor="ctr"/>
                </a:tc>
                <a:extLst>
                  <a:ext uri="{0D108BD9-81ED-4DB2-BD59-A6C34878D82A}">
                    <a16:rowId xmlns:a16="http://schemas.microsoft.com/office/drawing/2014/main" val="181125793"/>
                  </a:ext>
                </a:extLst>
              </a:tr>
            </a:tbl>
          </a:graphicData>
        </a:graphic>
      </p:graphicFrame>
      <p:sp>
        <p:nvSpPr>
          <p:cNvPr id="2" name="矩形 1"/>
          <p:cNvSpPr/>
          <p:nvPr/>
        </p:nvSpPr>
        <p:spPr>
          <a:xfrm>
            <a:off x="766077" y="1066478"/>
            <a:ext cx="7992159" cy="338554"/>
          </a:xfrm>
          <a:prstGeom prst="rect">
            <a:avLst/>
          </a:prstGeom>
        </p:spPr>
        <p:txBody>
          <a:bodyPr wrap="square">
            <a:spAutoFit/>
          </a:bodyPr>
          <a:lstStyle/>
          <a:p>
            <a:r>
              <a:rPr lang="en-US" altLang="zh-TW" sz="1600" dirty="0">
                <a:latin typeface="微軟正黑體" panose="020B0604030504040204" pitchFamily="34" charset="-120"/>
                <a:ea typeface="微軟正黑體" panose="020B0604030504040204" pitchFamily="34" charset="-120"/>
              </a:rPr>
              <a:t>Step 2</a:t>
            </a:r>
            <a:r>
              <a:rPr lang="zh-TW" altLang="en-US" sz="16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統計國道省道分別在白天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尖峰、白天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離峰、夜晚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尖峰、夜晚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離峰之肇事件數。</a:t>
            </a:r>
          </a:p>
        </p:txBody>
      </p:sp>
      <p:sp>
        <p:nvSpPr>
          <p:cNvPr id="3" name="矩形 2"/>
          <p:cNvSpPr/>
          <p:nvPr/>
        </p:nvSpPr>
        <p:spPr>
          <a:xfrm>
            <a:off x="2274777" y="2306595"/>
            <a:ext cx="1802953" cy="42038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920020" y="2261415"/>
            <a:ext cx="1802953" cy="42038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311611" y="2306595"/>
            <a:ext cx="617838" cy="85261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6883723" y="2261415"/>
            <a:ext cx="777466" cy="85261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71570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2" grpId="0" animBg="1"/>
      <p:bldP spid="12" grpId="1" animBg="1"/>
      <p:bldP spid="13" grpId="0" animBg="1"/>
      <p:bldP spid="1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aphicFrame>
        <p:nvGraphicFramePr>
          <p:cNvPr id="13" name="表格 12">
            <a:extLst>
              <a:ext uri="{FF2B5EF4-FFF2-40B4-BE49-F238E27FC236}">
                <a16:creationId xmlns:a16="http://schemas.microsoft.com/office/drawing/2014/main" id="{2822EFC1-0993-4EDA-9C9B-AF34B44848A0}"/>
              </a:ext>
            </a:extLst>
          </p:cNvPr>
          <p:cNvGraphicFramePr>
            <a:graphicFrameLocks noGrp="1"/>
          </p:cNvGraphicFramePr>
          <p:nvPr>
            <p:extLst>
              <p:ext uri="{D42A27DB-BD31-4B8C-83A1-F6EECF244321}">
                <p14:modId xmlns:p14="http://schemas.microsoft.com/office/powerpoint/2010/main" val="2051262010"/>
              </p:ext>
            </p:extLst>
          </p:nvPr>
        </p:nvGraphicFramePr>
        <p:xfrm>
          <a:off x="276820" y="1406671"/>
          <a:ext cx="5794721" cy="3047827"/>
        </p:xfrm>
        <a:graphic>
          <a:graphicData uri="http://schemas.openxmlformats.org/drawingml/2006/table">
            <a:tbl>
              <a:tblPr firstRow="1" bandRow="1">
                <a:tableStyleId>{F2DE63D5-997A-4646-A377-4702673A728D}</a:tableStyleId>
              </a:tblPr>
              <a:tblGrid>
                <a:gridCol w="519738">
                  <a:extLst>
                    <a:ext uri="{9D8B030D-6E8A-4147-A177-3AD203B41FA5}">
                      <a16:colId xmlns:a16="http://schemas.microsoft.com/office/drawing/2014/main" val="2307668488"/>
                    </a:ext>
                  </a:extLst>
                </a:gridCol>
                <a:gridCol w="1122263">
                  <a:extLst>
                    <a:ext uri="{9D8B030D-6E8A-4147-A177-3AD203B41FA5}">
                      <a16:colId xmlns:a16="http://schemas.microsoft.com/office/drawing/2014/main" val="4243602140"/>
                    </a:ext>
                  </a:extLst>
                </a:gridCol>
                <a:gridCol w="1122263">
                  <a:extLst>
                    <a:ext uri="{9D8B030D-6E8A-4147-A177-3AD203B41FA5}">
                      <a16:colId xmlns:a16="http://schemas.microsoft.com/office/drawing/2014/main" val="2377594572"/>
                    </a:ext>
                  </a:extLst>
                </a:gridCol>
                <a:gridCol w="1122263">
                  <a:extLst>
                    <a:ext uri="{9D8B030D-6E8A-4147-A177-3AD203B41FA5}">
                      <a16:colId xmlns:a16="http://schemas.microsoft.com/office/drawing/2014/main" val="1591458408"/>
                    </a:ext>
                  </a:extLst>
                </a:gridCol>
                <a:gridCol w="1122263">
                  <a:extLst>
                    <a:ext uri="{9D8B030D-6E8A-4147-A177-3AD203B41FA5}">
                      <a16:colId xmlns:a16="http://schemas.microsoft.com/office/drawing/2014/main" val="3077562654"/>
                    </a:ext>
                  </a:extLst>
                </a:gridCol>
                <a:gridCol w="785931">
                  <a:extLst>
                    <a:ext uri="{9D8B030D-6E8A-4147-A177-3AD203B41FA5}">
                      <a16:colId xmlns:a16="http://schemas.microsoft.com/office/drawing/2014/main" val="2149159033"/>
                    </a:ext>
                  </a:extLst>
                </a:gridCol>
              </a:tblGrid>
              <a:tr h="298534">
                <a:tc>
                  <a:txBody>
                    <a:bodyPr/>
                    <a:lstStyle/>
                    <a:p>
                      <a:pPr algn="ctr"/>
                      <a:endParaRPr lang="zh-TW" altLang="en-US" sz="1200" dirty="0">
                        <a:latin typeface="微軟正黑體" panose="020B0604030504040204" pitchFamily="34" charset="-120"/>
                        <a:ea typeface="微軟正黑體" panose="020B0604030504040204" pitchFamily="34" charset="-120"/>
                      </a:endParaRPr>
                    </a:p>
                  </a:txBody>
                  <a:tcPr anchor="ctr"/>
                </a:tc>
                <a:tc gridSpan="2">
                  <a:txBody>
                    <a:bodyPr/>
                    <a:lstStyle/>
                    <a:p>
                      <a:pPr algn="ctr"/>
                      <a:r>
                        <a:rPr lang="en-US" altLang="zh-TW" sz="1200" dirty="0">
                          <a:latin typeface="微軟正黑體" panose="020B0604030504040204" pitchFamily="34" charset="-120"/>
                          <a:ea typeface="微軟正黑體" panose="020B0604030504040204" pitchFamily="34" charset="-120"/>
                        </a:rPr>
                        <a:t>4~9</a:t>
                      </a:r>
                      <a:r>
                        <a:rPr lang="zh-TW" altLang="en-US" sz="1200" dirty="0">
                          <a:latin typeface="微軟正黑體" panose="020B0604030504040204" pitchFamily="34" charset="-120"/>
                          <a:ea typeface="微軟正黑體" panose="020B0604030504040204" pitchFamily="34" charset="-120"/>
                        </a:rPr>
                        <a:t>月</a:t>
                      </a:r>
                    </a:p>
                  </a:txBody>
                  <a:tcPr anchor="ctr"/>
                </a:tc>
                <a:tc hMerge="1">
                  <a:txBody>
                    <a:bodyPr/>
                    <a:lstStyle/>
                    <a:p>
                      <a:endParaRPr lang="zh-TW" altLang="en-US" sz="1200" dirty="0"/>
                    </a:p>
                  </a:txBody>
                  <a:tcPr/>
                </a:tc>
                <a:tc gridSpan="2">
                  <a:txBody>
                    <a:bodyPr/>
                    <a:lstStyle/>
                    <a:p>
                      <a:pPr algn="ctr"/>
                      <a:r>
                        <a:rPr lang="en-US" altLang="zh-TW" sz="1200" dirty="0">
                          <a:latin typeface="微軟正黑體" panose="020B0604030504040204" pitchFamily="34" charset="-120"/>
                          <a:ea typeface="微軟正黑體" panose="020B0604030504040204" pitchFamily="34" charset="-120"/>
                        </a:rPr>
                        <a:t>10~3</a:t>
                      </a:r>
                      <a:r>
                        <a:rPr lang="zh-TW" altLang="en-US" sz="1200" dirty="0">
                          <a:latin typeface="微軟正黑體" panose="020B0604030504040204" pitchFamily="34" charset="-120"/>
                          <a:ea typeface="微軟正黑體" panose="020B0604030504040204" pitchFamily="34" charset="-120"/>
                        </a:rPr>
                        <a:t>月</a:t>
                      </a:r>
                    </a:p>
                  </a:txBody>
                  <a:tcPr anchor="ctr"/>
                </a:tc>
                <a:tc hMerge="1">
                  <a:txBody>
                    <a:bodyPr/>
                    <a:lstStyle/>
                    <a:p>
                      <a:endParaRPr lang="zh-TW" altLang="en-US" sz="1200" dirty="0"/>
                    </a:p>
                  </a:txBody>
                  <a:tcPr/>
                </a:tc>
                <a:tc>
                  <a:txBody>
                    <a:bodyPr/>
                    <a:lstStyle/>
                    <a:p>
                      <a:pPr algn="ctr"/>
                      <a:r>
                        <a:rPr lang="zh-TW" altLang="en-US" sz="1200" dirty="0">
                          <a:latin typeface="微軟正黑體" panose="020B0604030504040204" pitchFamily="34" charset="-120"/>
                          <a:ea typeface="微軟正黑體" panose="020B0604030504040204" pitchFamily="34" charset="-120"/>
                        </a:rPr>
                        <a:t>全年總</a:t>
                      </a:r>
                      <a:endParaRPr lang="en-US" altLang="zh-TW" sz="1200" dirty="0">
                        <a:latin typeface="微軟正黑體" panose="020B0604030504040204" pitchFamily="34" charset="-120"/>
                        <a:ea typeface="微軟正黑體" panose="020B0604030504040204" pitchFamily="34" charset="-120"/>
                      </a:endParaRPr>
                    </a:p>
                    <a:p>
                      <a:pPr algn="ctr"/>
                      <a:r>
                        <a:rPr lang="zh-TW" altLang="en-US" sz="1200" dirty="0">
                          <a:latin typeface="微軟正黑體" panose="020B0604030504040204" pitchFamily="34" charset="-120"/>
                          <a:ea typeface="微軟正黑體" panose="020B0604030504040204" pitchFamily="34" charset="-120"/>
                        </a:rPr>
                        <a:t>小時數</a:t>
                      </a:r>
                    </a:p>
                  </a:txBody>
                  <a:tcPr anchor="ctr"/>
                </a:tc>
                <a:extLst>
                  <a:ext uri="{0D108BD9-81ED-4DB2-BD59-A6C34878D82A}">
                    <a16:rowId xmlns:a16="http://schemas.microsoft.com/office/drawing/2014/main" val="201498083"/>
                  </a:ext>
                </a:extLst>
              </a:tr>
              <a:tr h="287961">
                <a:tc>
                  <a:txBody>
                    <a:bodyPr/>
                    <a:lstStyle/>
                    <a:p>
                      <a:pPr algn="ctr"/>
                      <a:endParaRPr lang="zh-TW" altLang="en-US" sz="1200" dirty="0">
                        <a:latin typeface="微軟正黑體" panose="020B0604030504040204" pitchFamily="34" charset="-120"/>
                        <a:ea typeface="微軟正黑體" panose="020B0604030504040204" pitchFamily="34" charset="-120"/>
                      </a:endParaRPr>
                    </a:p>
                  </a:txBody>
                  <a:tcPr anchor="ctr">
                    <a:solidFill>
                      <a:schemeClr val="bg1"/>
                    </a:solidFill>
                  </a:tcPr>
                </a:tc>
                <a:tc>
                  <a:txBody>
                    <a:bodyPr/>
                    <a:lstStyle/>
                    <a:p>
                      <a:pPr algn="ctr"/>
                      <a:r>
                        <a:rPr lang="zh-TW" altLang="en-US" sz="1200" dirty="0">
                          <a:latin typeface="微軟正黑體" panose="020B0604030504040204" pitchFamily="34" charset="-120"/>
                          <a:ea typeface="微軟正黑體" panose="020B0604030504040204" pitchFamily="34" charset="-120"/>
                        </a:rPr>
                        <a:t>平日</a:t>
                      </a:r>
                    </a:p>
                  </a:txBody>
                  <a:tcPr anchor="ctr">
                    <a:solidFill>
                      <a:schemeClr val="bg1"/>
                    </a:solidFill>
                  </a:tcPr>
                </a:tc>
                <a:tc>
                  <a:txBody>
                    <a:bodyPr/>
                    <a:lstStyle/>
                    <a:p>
                      <a:pPr algn="ctr"/>
                      <a:r>
                        <a:rPr lang="zh-TW" altLang="en-US" sz="1200" dirty="0">
                          <a:latin typeface="微軟正黑體" panose="020B0604030504040204" pitchFamily="34" charset="-120"/>
                          <a:ea typeface="微軟正黑體" panose="020B0604030504040204" pitchFamily="34" charset="-120"/>
                        </a:rPr>
                        <a:t>假日</a:t>
                      </a:r>
                    </a:p>
                  </a:txBody>
                  <a:tcPr anchor="ctr">
                    <a:solidFill>
                      <a:schemeClr val="bg1"/>
                    </a:solidFill>
                  </a:tcPr>
                </a:tc>
                <a:tc>
                  <a:txBody>
                    <a:bodyPr/>
                    <a:lstStyle/>
                    <a:p>
                      <a:pPr algn="ctr"/>
                      <a:r>
                        <a:rPr lang="zh-TW" altLang="en-US" sz="1200" dirty="0">
                          <a:latin typeface="微軟正黑體" panose="020B0604030504040204" pitchFamily="34" charset="-120"/>
                          <a:ea typeface="微軟正黑體" panose="020B0604030504040204" pitchFamily="34" charset="-120"/>
                        </a:rPr>
                        <a:t>平日</a:t>
                      </a:r>
                    </a:p>
                  </a:txBody>
                  <a:tcPr anchor="ctr">
                    <a:solidFill>
                      <a:schemeClr val="bg1"/>
                    </a:solidFill>
                  </a:tcPr>
                </a:tc>
                <a:tc>
                  <a:txBody>
                    <a:bodyPr/>
                    <a:lstStyle/>
                    <a:p>
                      <a:pPr algn="ctr"/>
                      <a:r>
                        <a:rPr lang="zh-TW" altLang="en-US" sz="1200" dirty="0">
                          <a:latin typeface="微軟正黑體" panose="020B0604030504040204" pitchFamily="34" charset="-120"/>
                          <a:ea typeface="微軟正黑體" panose="020B0604030504040204" pitchFamily="34" charset="-120"/>
                        </a:rPr>
                        <a:t>假日</a:t>
                      </a:r>
                    </a:p>
                  </a:txBody>
                  <a:tcPr anchor="ctr">
                    <a:solidFill>
                      <a:schemeClr val="bg1"/>
                    </a:solidFill>
                  </a:tcPr>
                </a:tc>
                <a:tc>
                  <a:txBody>
                    <a:bodyPr/>
                    <a:lstStyle/>
                    <a:p>
                      <a:pPr algn="ctr"/>
                      <a:endParaRPr lang="zh-TW" altLang="en-US" sz="1200" dirty="0">
                        <a:latin typeface="微軟正黑體" panose="020B0604030504040204" pitchFamily="34" charset="-120"/>
                        <a:ea typeface="微軟正黑體" panose="020B0604030504040204" pitchFamily="34" charset="-120"/>
                      </a:endParaRPr>
                    </a:p>
                  </a:txBody>
                  <a:tcPr anchor="ctr">
                    <a:solidFill>
                      <a:schemeClr val="bg1"/>
                    </a:solidFill>
                  </a:tcPr>
                </a:tc>
                <a:extLst>
                  <a:ext uri="{0D108BD9-81ED-4DB2-BD59-A6C34878D82A}">
                    <a16:rowId xmlns:a16="http://schemas.microsoft.com/office/drawing/2014/main" val="1245638701"/>
                  </a:ext>
                </a:extLst>
              </a:tr>
              <a:tr h="290986">
                <a:tc>
                  <a:txBody>
                    <a:bodyPr/>
                    <a:lstStyle/>
                    <a:p>
                      <a:pPr algn="ctr"/>
                      <a:r>
                        <a:rPr lang="zh-TW" altLang="en-US" sz="1200" dirty="0">
                          <a:latin typeface="微軟正黑體" panose="020B0604030504040204" pitchFamily="34" charset="-120"/>
                          <a:ea typeface="微軟正黑體" panose="020B0604030504040204" pitchFamily="34" charset="-120"/>
                        </a:rPr>
                        <a:t>天數</a:t>
                      </a:r>
                    </a:p>
                  </a:txBody>
                  <a:tcPr anchor="ctr">
                    <a:solidFill>
                      <a:schemeClr val="bg1"/>
                    </a:solidFill>
                  </a:tcPr>
                </a:tc>
                <a:tc>
                  <a:txBody>
                    <a:bodyPr/>
                    <a:lstStyle/>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131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天</a:t>
                      </a:r>
                    </a:p>
                  </a:txBody>
                  <a:tcPr anchor="ctr">
                    <a:solidFill>
                      <a:schemeClr val="bg1"/>
                    </a:solidFill>
                  </a:tcPr>
                </a:tc>
                <a:tc>
                  <a:txBody>
                    <a:bodyPr/>
                    <a:lstStyle/>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52</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天</a:t>
                      </a:r>
                    </a:p>
                  </a:txBody>
                  <a:tcPr anchor="ctr">
                    <a:solidFill>
                      <a:schemeClr val="bg1"/>
                    </a:solidFill>
                  </a:tcPr>
                </a:tc>
                <a:tc>
                  <a:txBody>
                    <a:bodyPr/>
                    <a:lstStyle/>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131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天</a:t>
                      </a:r>
                    </a:p>
                  </a:txBody>
                  <a:tcPr anchor="ctr">
                    <a:solidFill>
                      <a:schemeClr val="bg1"/>
                    </a:solidFill>
                  </a:tcPr>
                </a:tc>
                <a:tc>
                  <a:txBody>
                    <a:bodyPr/>
                    <a:lstStyle/>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52</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天</a:t>
                      </a:r>
                    </a:p>
                  </a:txBody>
                  <a:tcPr anchor="ctr">
                    <a:solidFill>
                      <a:schemeClr val="bg1"/>
                    </a:solidFill>
                  </a:tcPr>
                </a:tc>
                <a:tc>
                  <a:txBody>
                    <a:bodyPr/>
                    <a:lstStyle/>
                    <a:p>
                      <a:pPr algn="ctr"/>
                      <a:endParaRPr lang="zh-TW" altLang="en-US" sz="1000" dirty="0">
                        <a:latin typeface="微軟正黑體" panose="020B0604030504040204" pitchFamily="34" charset="-120"/>
                        <a:ea typeface="微軟正黑體" panose="020B0604030504040204" pitchFamily="34" charset="-120"/>
                      </a:endParaRPr>
                    </a:p>
                  </a:txBody>
                  <a:tcPr anchor="ctr">
                    <a:solidFill>
                      <a:schemeClr val="bg1"/>
                    </a:solidFill>
                  </a:tcPr>
                </a:tc>
                <a:extLst>
                  <a:ext uri="{0D108BD9-81ED-4DB2-BD59-A6C34878D82A}">
                    <a16:rowId xmlns:a16="http://schemas.microsoft.com/office/drawing/2014/main" val="220637029"/>
                  </a:ext>
                </a:extLst>
              </a:tr>
              <a:tr h="370840">
                <a:tc>
                  <a:txBody>
                    <a:bodyPr/>
                    <a:lstStyle/>
                    <a:p>
                      <a:pPr algn="ctr"/>
                      <a:r>
                        <a:rPr lang="zh-TW" altLang="en-US" sz="1200" dirty="0">
                          <a:latin typeface="微軟正黑體" panose="020B0604030504040204" pitchFamily="34" charset="-120"/>
                          <a:ea typeface="微軟正黑體" panose="020B0604030504040204" pitchFamily="34" charset="-120"/>
                        </a:rPr>
                        <a:t>白天</a:t>
                      </a:r>
                      <a:endParaRPr lang="en-US" altLang="zh-TW" sz="1200" dirty="0">
                        <a:latin typeface="微軟正黑體" panose="020B0604030504040204" pitchFamily="34" charset="-120"/>
                        <a:ea typeface="微軟正黑體" panose="020B0604030504040204" pitchFamily="34" charset="-120"/>
                      </a:endParaRPr>
                    </a:p>
                    <a:p>
                      <a:pPr algn="ctr"/>
                      <a:r>
                        <a:rPr lang="zh-TW" altLang="en-US" sz="1200" dirty="0">
                          <a:latin typeface="微軟正黑體" panose="020B0604030504040204" pitchFamily="34" charset="-120"/>
                          <a:ea typeface="微軟正黑體" panose="020B0604030504040204" pitchFamily="34" charset="-120"/>
                        </a:rPr>
                        <a:t>尖峰</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4</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10</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00~12</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4</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3</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10</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00~12</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3</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solidFill>
                            <a:srgbClr val="FF0000"/>
                          </a:solidFill>
                          <a:latin typeface="微軟正黑體" panose="020B0604030504040204" pitchFamily="34" charset="-120"/>
                          <a:ea typeface="微軟正黑體" panose="020B0604030504040204" pitchFamily="34" charset="-120"/>
                        </a:rPr>
                        <a:t>1281</a:t>
                      </a:r>
                      <a:r>
                        <a:rPr lang="zh-TW" altLang="en-US" sz="1000" dirty="0">
                          <a:solidFill>
                            <a:srgbClr val="FF0000"/>
                          </a:solidFill>
                          <a:latin typeface="微軟正黑體" panose="020B0604030504040204" pitchFamily="34" charset="-120"/>
                          <a:ea typeface="微軟正黑體" panose="020B0604030504040204" pitchFamily="34" charset="-120"/>
                        </a:rPr>
                        <a:t>小時</a:t>
                      </a:r>
                    </a:p>
                  </a:txBody>
                  <a:tcPr anchor="ctr">
                    <a:solidFill>
                      <a:schemeClr val="bg1"/>
                    </a:solidFill>
                  </a:tcPr>
                </a:tc>
                <a:extLst>
                  <a:ext uri="{0D108BD9-81ED-4DB2-BD59-A6C34878D82A}">
                    <a16:rowId xmlns:a16="http://schemas.microsoft.com/office/drawing/2014/main" val="2796927735"/>
                  </a:ext>
                </a:extLst>
              </a:tr>
              <a:tr h="370840">
                <a:tc>
                  <a:txBody>
                    <a:bodyPr/>
                    <a:lstStyle/>
                    <a:p>
                      <a:pPr algn="ctr"/>
                      <a:r>
                        <a:rPr lang="zh-TW" altLang="en-US" sz="1200" dirty="0">
                          <a:latin typeface="微軟正黑體" panose="020B0604030504040204" pitchFamily="34" charset="-120"/>
                          <a:ea typeface="微軟正黑體" panose="020B0604030504040204" pitchFamily="34" charset="-120"/>
                        </a:rPr>
                        <a:t>白天</a:t>
                      </a:r>
                      <a:endParaRPr lang="en-US" altLang="zh-TW" sz="1200" dirty="0">
                        <a:latin typeface="微軟正黑體" panose="020B0604030504040204" pitchFamily="34" charset="-120"/>
                        <a:ea typeface="微軟正黑體" panose="020B0604030504040204" pitchFamily="34" charset="-120"/>
                      </a:endParaRPr>
                    </a:p>
                    <a:p>
                      <a:pPr algn="ctr"/>
                      <a:r>
                        <a:rPr lang="zh-TW" altLang="en-US" sz="1200" dirty="0">
                          <a:latin typeface="微軟正黑體" panose="020B0604030504040204" pitchFamily="34" charset="-120"/>
                          <a:ea typeface="微軟正黑體" panose="020B0604030504040204" pitchFamily="34" charset="-120"/>
                        </a:rPr>
                        <a:t>離峰</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5</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9</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5</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00~10</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12</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9</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8</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00~10</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latin typeface="微軟正黑體" panose="020B0604030504040204" pitchFamily="34" charset="-120"/>
                          <a:ea typeface="微軟正黑體" panose="020B0604030504040204" pitchFamily="34" charset="-120"/>
                        </a:rPr>
                        <a:t>12</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8</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solidFill>
                            <a:srgbClr val="FF0000"/>
                          </a:solidFill>
                          <a:latin typeface="微軟正黑體" panose="020B0604030504040204" pitchFamily="34" charset="-120"/>
                          <a:ea typeface="微軟正黑體" panose="020B0604030504040204" pitchFamily="34" charset="-120"/>
                        </a:rPr>
                        <a:t>3111</a:t>
                      </a:r>
                      <a:r>
                        <a:rPr lang="zh-TW" altLang="en-US" sz="1000" dirty="0">
                          <a:solidFill>
                            <a:srgbClr val="FF0000"/>
                          </a:solidFill>
                          <a:latin typeface="微軟正黑體" panose="020B0604030504040204" pitchFamily="34" charset="-120"/>
                          <a:ea typeface="微軟正黑體" panose="020B0604030504040204" pitchFamily="34" charset="-120"/>
                        </a:rPr>
                        <a:t>小時</a:t>
                      </a:r>
                    </a:p>
                  </a:txBody>
                  <a:tcPr anchor="ctr">
                    <a:solidFill>
                      <a:schemeClr val="bg1"/>
                    </a:solidFill>
                  </a:tcPr>
                </a:tc>
                <a:extLst>
                  <a:ext uri="{0D108BD9-81ED-4DB2-BD59-A6C34878D82A}">
                    <a16:rowId xmlns:a16="http://schemas.microsoft.com/office/drawing/2014/main" val="3805167550"/>
                  </a:ext>
                </a:extLst>
              </a:tr>
              <a:tr h="370840">
                <a:tc>
                  <a:txBody>
                    <a:bodyPr/>
                    <a:lstStyle/>
                    <a:p>
                      <a:pPr algn="ctr"/>
                      <a:r>
                        <a:rPr lang="zh-TW" altLang="en-US" sz="1200" dirty="0">
                          <a:latin typeface="微軟正黑體" panose="020B0604030504040204" pitchFamily="34" charset="-120"/>
                          <a:ea typeface="微軟正黑體" panose="020B0604030504040204" pitchFamily="34" charset="-120"/>
                        </a:rPr>
                        <a:t>夜晚</a:t>
                      </a:r>
                      <a:endParaRPr lang="en-US" altLang="zh-TW" sz="1200" dirty="0">
                        <a:latin typeface="微軟正黑體" panose="020B0604030504040204" pitchFamily="34" charset="-120"/>
                        <a:ea typeface="微軟正黑體" panose="020B0604030504040204" pitchFamily="34" charset="-120"/>
                      </a:endParaRPr>
                    </a:p>
                    <a:p>
                      <a:pPr algn="ctr"/>
                      <a:r>
                        <a:rPr lang="zh-TW" altLang="en-US" sz="1200" dirty="0">
                          <a:latin typeface="微軟正黑體" panose="020B0604030504040204" pitchFamily="34" charset="-120"/>
                          <a:ea typeface="微軟正黑體" panose="020B0604030504040204" pitchFamily="34" charset="-120"/>
                        </a:rPr>
                        <a:t>尖峰</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2</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17</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solidFill>
                            <a:srgbClr val="FF0000"/>
                          </a:solidFill>
                          <a:latin typeface="微軟正黑體" panose="020B0604030504040204" pitchFamily="34" charset="-120"/>
                          <a:ea typeface="微軟正黑體" panose="020B0604030504040204" pitchFamily="34" charset="-120"/>
                        </a:rPr>
                        <a:t>445</a:t>
                      </a:r>
                      <a:r>
                        <a:rPr lang="zh-TW" altLang="en-US" sz="1000" dirty="0">
                          <a:solidFill>
                            <a:srgbClr val="FF0000"/>
                          </a:solidFill>
                          <a:latin typeface="微軟正黑體" panose="020B0604030504040204" pitchFamily="34" charset="-120"/>
                          <a:ea typeface="微軟正黑體" panose="020B0604030504040204" pitchFamily="34" charset="-120"/>
                        </a:rPr>
                        <a:t>小時</a:t>
                      </a:r>
                    </a:p>
                  </a:txBody>
                  <a:tcPr anchor="ctr">
                    <a:solidFill>
                      <a:schemeClr val="bg1"/>
                    </a:solidFill>
                  </a:tcPr>
                </a:tc>
                <a:extLst>
                  <a:ext uri="{0D108BD9-81ED-4DB2-BD59-A6C34878D82A}">
                    <a16:rowId xmlns:a16="http://schemas.microsoft.com/office/drawing/2014/main" val="3596974034"/>
                  </a:ext>
                </a:extLst>
              </a:tr>
              <a:tr h="370840">
                <a:tc>
                  <a:txBody>
                    <a:bodyPr/>
                    <a:lstStyle/>
                    <a:p>
                      <a:pPr algn="ctr"/>
                      <a:r>
                        <a:rPr lang="zh-TW" altLang="en-US" sz="1200" dirty="0">
                          <a:latin typeface="微軟正黑體" panose="020B0604030504040204" pitchFamily="34" charset="-120"/>
                          <a:ea typeface="微軟正黑體" panose="020B0604030504040204" pitchFamily="34" charset="-120"/>
                        </a:rPr>
                        <a:t>夜晚</a:t>
                      </a:r>
                      <a:endParaRPr lang="en-US" altLang="zh-TW" sz="1200" dirty="0">
                        <a:latin typeface="微軟正黑體" panose="020B0604030504040204" pitchFamily="34" charset="-120"/>
                        <a:ea typeface="微軟正黑體" panose="020B0604030504040204" pitchFamily="34" charset="-120"/>
                      </a:endParaRPr>
                    </a:p>
                    <a:p>
                      <a:pPr algn="ctr"/>
                      <a:r>
                        <a:rPr lang="zh-TW" altLang="en-US" sz="1200" dirty="0">
                          <a:latin typeface="微軟正黑體" panose="020B0604030504040204" pitchFamily="34" charset="-120"/>
                          <a:ea typeface="微軟正黑體" panose="020B0604030504040204" pitchFamily="34" charset="-120"/>
                        </a:rPr>
                        <a:t>離峰</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00~5</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10</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00~5</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19</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11</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18</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00~6</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00</a:t>
                      </a:r>
                    </a:p>
                    <a:p>
                      <a:pPr algn="ctr"/>
                      <a:r>
                        <a:rPr lang="en-US" altLang="zh-TW" sz="1000" dirty="0">
                          <a:solidFill>
                            <a:schemeClr val="accent1">
                              <a:lumMod val="90000"/>
                              <a:lumOff val="10000"/>
                            </a:schemeClr>
                          </a:solidFill>
                          <a:latin typeface="微軟正黑體" panose="020B0604030504040204" pitchFamily="34" charset="-120"/>
                          <a:ea typeface="微軟正黑體" panose="020B0604030504040204" pitchFamily="34" charset="-120"/>
                        </a:rPr>
                        <a:t>12</a:t>
                      </a:r>
                      <a:r>
                        <a:rPr lang="zh-TW" altLang="en-US" sz="1000" dirty="0">
                          <a:solidFill>
                            <a:schemeClr val="accent1">
                              <a:lumMod val="90000"/>
                              <a:lumOff val="10000"/>
                            </a:schemeClr>
                          </a:solidFill>
                          <a:latin typeface="微軟正黑體" panose="020B0604030504040204" pitchFamily="34" charset="-120"/>
                          <a:ea typeface="微軟正黑體" panose="020B0604030504040204" pitchFamily="34" charset="-120"/>
                        </a:rPr>
                        <a:t>小時</a:t>
                      </a:r>
                    </a:p>
                  </a:txBody>
                  <a:tcPr anchor="ctr">
                    <a:solidFill>
                      <a:schemeClr val="bg1"/>
                    </a:solidFill>
                  </a:tcPr>
                </a:tc>
                <a:tc>
                  <a:txBody>
                    <a:bodyPr/>
                    <a:lstStyle/>
                    <a:p>
                      <a:pPr algn="ctr"/>
                      <a:r>
                        <a:rPr lang="en-US" altLang="zh-TW" sz="1000" dirty="0">
                          <a:solidFill>
                            <a:srgbClr val="FF0000"/>
                          </a:solidFill>
                          <a:latin typeface="微軟正黑體" panose="020B0604030504040204" pitchFamily="34" charset="-120"/>
                          <a:ea typeface="微軟正黑體" panose="020B0604030504040204" pitchFamily="34" charset="-120"/>
                        </a:rPr>
                        <a:t>3947</a:t>
                      </a:r>
                      <a:r>
                        <a:rPr lang="zh-TW" altLang="en-US" sz="1000" dirty="0">
                          <a:solidFill>
                            <a:srgbClr val="FF0000"/>
                          </a:solidFill>
                          <a:latin typeface="微軟正黑體" panose="020B0604030504040204" pitchFamily="34" charset="-120"/>
                          <a:ea typeface="微軟正黑體" panose="020B0604030504040204" pitchFamily="34" charset="-120"/>
                        </a:rPr>
                        <a:t>小時</a:t>
                      </a:r>
                    </a:p>
                  </a:txBody>
                  <a:tcPr anchor="ctr">
                    <a:solidFill>
                      <a:schemeClr val="bg1"/>
                    </a:solidFill>
                  </a:tcPr>
                </a:tc>
                <a:extLst>
                  <a:ext uri="{0D108BD9-81ED-4DB2-BD59-A6C34878D82A}">
                    <a16:rowId xmlns:a16="http://schemas.microsoft.com/office/drawing/2014/main" val="1661491987"/>
                  </a:ext>
                </a:extLst>
              </a:tr>
            </a:tbl>
          </a:graphicData>
        </a:graphic>
      </p:graphicFrame>
      <p:sp>
        <p:nvSpPr>
          <p:cNvPr id="18" name="文字方塊 17">
            <a:extLst>
              <a:ext uri="{FF2B5EF4-FFF2-40B4-BE49-F238E27FC236}">
                <a16:creationId xmlns:a16="http://schemas.microsoft.com/office/drawing/2014/main" id="{6C3757CA-8C3F-452D-A6E8-75490692D2CE}"/>
              </a:ext>
            </a:extLst>
          </p:cNvPr>
          <p:cNvSpPr txBox="1"/>
          <p:nvPr/>
        </p:nvSpPr>
        <p:spPr>
          <a:xfrm>
            <a:off x="1148526" y="801104"/>
            <a:ext cx="7285113"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Step 3</a:t>
            </a:r>
            <a:r>
              <a:rPr lang="zh-TW" altLang="en-US" sz="16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將計算出各區間的件數除以各區間全年總小時數，計算出各區間肇事發生的頻率。</a:t>
            </a:r>
          </a:p>
        </p:txBody>
      </p:sp>
      <p:graphicFrame>
        <p:nvGraphicFramePr>
          <p:cNvPr id="19" name="表格 18">
            <a:extLst>
              <a:ext uri="{FF2B5EF4-FFF2-40B4-BE49-F238E27FC236}">
                <a16:creationId xmlns:a16="http://schemas.microsoft.com/office/drawing/2014/main" id="{9068BDBC-8EEE-4D8C-8248-9D73701A2642}"/>
              </a:ext>
            </a:extLst>
          </p:cNvPr>
          <p:cNvGraphicFramePr>
            <a:graphicFrameLocks noGrp="1"/>
          </p:cNvGraphicFramePr>
          <p:nvPr>
            <p:extLst>
              <p:ext uri="{D42A27DB-BD31-4B8C-83A1-F6EECF244321}">
                <p14:modId xmlns:p14="http://schemas.microsoft.com/office/powerpoint/2010/main" val="1232959989"/>
              </p:ext>
            </p:extLst>
          </p:nvPr>
        </p:nvGraphicFramePr>
        <p:xfrm>
          <a:off x="6240433" y="1482586"/>
          <a:ext cx="2457703" cy="1175755"/>
        </p:xfrm>
        <a:graphic>
          <a:graphicData uri="http://schemas.openxmlformats.org/drawingml/2006/table">
            <a:tbl>
              <a:tblPr firstRow="1" bandRow="1">
                <a:tableStyleId>{17292A2E-F333-43FB-9621-5CBBE7FDCDCB}</a:tableStyleId>
              </a:tblPr>
              <a:tblGrid>
                <a:gridCol w="636141">
                  <a:extLst>
                    <a:ext uri="{9D8B030D-6E8A-4147-A177-3AD203B41FA5}">
                      <a16:colId xmlns:a16="http://schemas.microsoft.com/office/drawing/2014/main" val="2043961349"/>
                    </a:ext>
                  </a:extLst>
                </a:gridCol>
                <a:gridCol w="910781">
                  <a:extLst>
                    <a:ext uri="{9D8B030D-6E8A-4147-A177-3AD203B41FA5}">
                      <a16:colId xmlns:a16="http://schemas.microsoft.com/office/drawing/2014/main" val="2628042952"/>
                    </a:ext>
                  </a:extLst>
                </a:gridCol>
                <a:gridCol w="910781">
                  <a:extLst>
                    <a:ext uri="{9D8B030D-6E8A-4147-A177-3AD203B41FA5}">
                      <a16:colId xmlns:a16="http://schemas.microsoft.com/office/drawing/2014/main" val="3691822787"/>
                    </a:ext>
                  </a:extLst>
                </a:gridCol>
              </a:tblGrid>
              <a:tr h="383850">
                <a:tc>
                  <a:txBody>
                    <a:bodyPr/>
                    <a:lstStyle/>
                    <a:p>
                      <a:pPr algn="ctr"/>
                      <a:r>
                        <a:rPr lang="zh-TW" altLang="en-US" sz="1200" dirty="0">
                          <a:latin typeface="微軟正黑體" panose="020B0604030504040204" pitchFamily="34" charset="-120"/>
                          <a:ea typeface="微軟正黑體" panose="020B0604030504040204" pitchFamily="34" charset="-120"/>
                        </a:rPr>
                        <a:t>國道</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2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0.405152</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0.279653</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2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0.555056</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0.187991</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graphicFrame>
        <p:nvGraphicFramePr>
          <p:cNvPr id="20" name="表格 19">
            <a:extLst>
              <a:ext uri="{FF2B5EF4-FFF2-40B4-BE49-F238E27FC236}">
                <a16:creationId xmlns:a16="http://schemas.microsoft.com/office/drawing/2014/main" id="{C736BD5A-E5C9-48CB-8B2C-C98B479D0CA7}"/>
              </a:ext>
            </a:extLst>
          </p:cNvPr>
          <p:cNvGraphicFramePr>
            <a:graphicFrameLocks noGrp="1"/>
          </p:cNvGraphicFramePr>
          <p:nvPr>
            <p:extLst>
              <p:ext uri="{D42A27DB-BD31-4B8C-83A1-F6EECF244321}">
                <p14:modId xmlns:p14="http://schemas.microsoft.com/office/powerpoint/2010/main" val="1474273822"/>
              </p:ext>
            </p:extLst>
          </p:nvPr>
        </p:nvGraphicFramePr>
        <p:xfrm>
          <a:off x="6264472" y="2939676"/>
          <a:ext cx="2457702" cy="1175755"/>
        </p:xfrm>
        <a:graphic>
          <a:graphicData uri="http://schemas.openxmlformats.org/drawingml/2006/table">
            <a:tbl>
              <a:tblPr firstRow="1" bandRow="1">
                <a:tableStyleId>{17292A2E-F333-43FB-9621-5CBBE7FDCDCB}</a:tableStyleId>
              </a:tblPr>
              <a:tblGrid>
                <a:gridCol w="626770">
                  <a:extLst>
                    <a:ext uri="{9D8B030D-6E8A-4147-A177-3AD203B41FA5}">
                      <a16:colId xmlns:a16="http://schemas.microsoft.com/office/drawing/2014/main" val="2043961349"/>
                    </a:ext>
                  </a:extLst>
                </a:gridCol>
                <a:gridCol w="915466">
                  <a:extLst>
                    <a:ext uri="{9D8B030D-6E8A-4147-A177-3AD203B41FA5}">
                      <a16:colId xmlns:a16="http://schemas.microsoft.com/office/drawing/2014/main" val="2628042952"/>
                    </a:ext>
                  </a:extLst>
                </a:gridCol>
                <a:gridCol w="915466">
                  <a:extLst>
                    <a:ext uri="{9D8B030D-6E8A-4147-A177-3AD203B41FA5}">
                      <a16:colId xmlns:a16="http://schemas.microsoft.com/office/drawing/2014/main" val="3691822787"/>
                    </a:ext>
                  </a:extLst>
                </a:gridCol>
              </a:tblGrid>
              <a:tr h="383850">
                <a:tc>
                  <a:txBody>
                    <a:bodyPr/>
                    <a:lstStyle/>
                    <a:p>
                      <a:pPr algn="ctr"/>
                      <a:r>
                        <a:rPr lang="zh-TW" altLang="en-US" sz="1200" dirty="0">
                          <a:latin typeface="微軟正黑體" panose="020B0604030504040204" pitchFamily="34" charset="-120"/>
                          <a:ea typeface="微軟正黑體" panose="020B0604030504040204" pitchFamily="34" charset="-120"/>
                        </a:rPr>
                        <a:t>省道</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2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79.94848</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46.97236</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2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79.18427</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19.30834</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sp>
        <p:nvSpPr>
          <p:cNvPr id="7" name="文字方塊 6">
            <a:extLst>
              <a:ext uri="{FF2B5EF4-FFF2-40B4-BE49-F238E27FC236}">
                <a16:creationId xmlns:a16="http://schemas.microsoft.com/office/drawing/2014/main" id="{5894908C-FFCF-4C4B-9C4F-F9FF82D87053}"/>
              </a:ext>
            </a:extLst>
          </p:cNvPr>
          <p:cNvSpPr txBox="1"/>
          <p:nvPr/>
        </p:nvSpPr>
        <p:spPr>
          <a:xfrm>
            <a:off x="6188353" y="2658341"/>
            <a:ext cx="1504149" cy="246221"/>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（單位：件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每小時）</a:t>
            </a:r>
          </a:p>
        </p:txBody>
      </p:sp>
      <p:sp>
        <p:nvSpPr>
          <p:cNvPr id="21" name="文字方塊 20">
            <a:extLst>
              <a:ext uri="{FF2B5EF4-FFF2-40B4-BE49-F238E27FC236}">
                <a16:creationId xmlns:a16="http://schemas.microsoft.com/office/drawing/2014/main" id="{F1DBE837-2AEA-4CB9-8D59-6389D8B1A7A6}"/>
              </a:ext>
            </a:extLst>
          </p:cNvPr>
          <p:cNvSpPr txBox="1"/>
          <p:nvPr/>
        </p:nvSpPr>
        <p:spPr>
          <a:xfrm>
            <a:off x="6240433" y="4108340"/>
            <a:ext cx="1504149" cy="246221"/>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（單位：件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每小時）</a:t>
            </a:r>
          </a:p>
        </p:txBody>
      </p:sp>
      <p:sp>
        <p:nvSpPr>
          <p:cNvPr id="12" name="矩形 11"/>
          <p:cNvSpPr/>
          <p:nvPr/>
        </p:nvSpPr>
        <p:spPr>
          <a:xfrm>
            <a:off x="1047339" y="2201498"/>
            <a:ext cx="3977742" cy="210193"/>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047339" y="2781451"/>
            <a:ext cx="3977742" cy="210193"/>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326897" y="2499242"/>
            <a:ext cx="703201" cy="427553"/>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989301" y="1902941"/>
            <a:ext cx="703201" cy="305852"/>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7578810" y="1210962"/>
            <a:ext cx="1515762" cy="276999"/>
          </a:xfrm>
          <a:prstGeom prst="rect">
            <a:avLst/>
          </a:prstGeom>
          <a:noFill/>
        </p:spPr>
        <p:txBody>
          <a:bodyPr wrap="square" rtlCol="0">
            <a:spAutoFit/>
          </a:bodyPr>
          <a:lstStyle/>
          <a:p>
            <a:r>
              <a:rPr lang="en-US" altLang="zh-TW" sz="1200" b="1" dirty="0">
                <a:latin typeface="微軟正黑體" panose="020B0604030504040204" pitchFamily="34" charset="-120"/>
                <a:ea typeface="微軟正黑體" panose="020B0604030504040204" pitchFamily="34" charset="-120"/>
              </a:rPr>
              <a:t>519</a:t>
            </a:r>
            <a:r>
              <a:rPr lang="zh-TW" altLang="en-US" sz="1200" b="1" dirty="0">
                <a:latin typeface="微軟正黑體" panose="020B0604030504040204" pitchFamily="34" charset="-120"/>
                <a:ea typeface="微軟正黑體" panose="020B0604030504040204" pitchFamily="34" charset="-120"/>
              </a:rPr>
              <a:t>件</a:t>
            </a:r>
            <a:r>
              <a:rPr lang="en-US" altLang="zh-TW" sz="1200" b="1" dirty="0">
                <a:latin typeface="微軟正黑體" panose="020B0604030504040204" pitchFamily="34" charset="-120"/>
                <a:ea typeface="微軟正黑體" panose="020B0604030504040204" pitchFamily="34" charset="-120"/>
              </a:rPr>
              <a:t>/1281</a:t>
            </a:r>
            <a:r>
              <a:rPr lang="zh-TW" altLang="en-US" sz="1200" b="1" dirty="0">
                <a:latin typeface="微軟正黑體" panose="020B0604030504040204" pitchFamily="34" charset="-120"/>
                <a:ea typeface="微軟正黑體" panose="020B0604030504040204" pitchFamily="34" charset="-120"/>
              </a:rPr>
              <a:t>小時</a:t>
            </a:r>
          </a:p>
        </p:txBody>
      </p:sp>
      <p:cxnSp>
        <p:nvCxnSpPr>
          <p:cNvPr id="5" name="直線單箭頭接點 4"/>
          <p:cNvCxnSpPr/>
          <p:nvPr/>
        </p:nvCxnSpPr>
        <p:spPr>
          <a:xfrm flipV="1">
            <a:off x="7493323" y="1504437"/>
            <a:ext cx="199179" cy="398504"/>
          </a:xfrm>
          <a:prstGeom prst="straightConnector1">
            <a:avLst/>
          </a:prstGeom>
          <a:ln w="127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908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6" name="文字方塊 5">
            <a:extLst>
              <a:ext uri="{FF2B5EF4-FFF2-40B4-BE49-F238E27FC236}">
                <a16:creationId xmlns:a16="http://schemas.microsoft.com/office/drawing/2014/main" id="{0B38B419-DA8C-4CCA-88AE-0A180D5ED368}"/>
              </a:ext>
            </a:extLst>
          </p:cNvPr>
          <p:cNvSpPr txBox="1"/>
          <p:nvPr/>
        </p:nvSpPr>
        <p:spPr>
          <a:xfrm>
            <a:off x="1148526" y="801104"/>
            <a:ext cx="7285113"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Step 4</a:t>
            </a:r>
            <a:r>
              <a:rPr lang="zh-TW" altLang="en-US" sz="1600"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以頻率最高的作為</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，計算出各區間係數。</a:t>
            </a:r>
          </a:p>
        </p:txBody>
      </p:sp>
      <p:graphicFrame>
        <p:nvGraphicFramePr>
          <p:cNvPr id="7" name="表格 6">
            <a:extLst>
              <a:ext uri="{FF2B5EF4-FFF2-40B4-BE49-F238E27FC236}">
                <a16:creationId xmlns:a16="http://schemas.microsoft.com/office/drawing/2014/main" id="{D0975C75-ABE6-4639-ACDB-32E2AA734E4A}"/>
              </a:ext>
            </a:extLst>
          </p:cNvPr>
          <p:cNvGraphicFramePr>
            <a:graphicFrameLocks noGrp="1"/>
          </p:cNvGraphicFramePr>
          <p:nvPr>
            <p:extLst>
              <p:ext uri="{D42A27DB-BD31-4B8C-83A1-F6EECF244321}">
                <p14:modId xmlns:p14="http://schemas.microsoft.com/office/powerpoint/2010/main" val="3920490306"/>
              </p:ext>
            </p:extLst>
          </p:nvPr>
        </p:nvGraphicFramePr>
        <p:xfrm>
          <a:off x="1427234" y="3440381"/>
          <a:ext cx="2457703" cy="1175755"/>
        </p:xfrm>
        <a:graphic>
          <a:graphicData uri="http://schemas.openxmlformats.org/drawingml/2006/table">
            <a:tbl>
              <a:tblPr firstRow="1" bandRow="1">
                <a:tableStyleId>{17292A2E-F333-43FB-9621-5CBBE7FDCDCB}</a:tableStyleId>
              </a:tblPr>
              <a:tblGrid>
                <a:gridCol w="636141">
                  <a:extLst>
                    <a:ext uri="{9D8B030D-6E8A-4147-A177-3AD203B41FA5}">
                      <a16:colId xmlns:a16="http://schemas.microsoft.com/office/drawing/2014/main" val="2043961349"/>
                    </a:ext>
                  </a:extLst>
                </a:gridCol>
                <a:gridCol w="910781">
                  <a:extLst>
                    <a:ext uri="{9D8B030D-6E8A-4147-A177-3AD203B41FA5}">
                      <a16:colId xmlns:a16="http://schemas.microsoft.com/office/drawing/2014/main" val="2628042952"/>
                    </a:ext>
                  </a:extLst>
                </a:gridCol>
                <a:gridCol w="910781">
                  <a:extLst>
                    <a:ext uri="{9D8B030D-6E8A-4147-A177-3AD203B41FA5}">
                      <a16:colId xmlns:a16="http://schemas.microsoft.com/office/drawing/2014/main" val="3691822787"/>
                    </a:ext>
                  </a:extLst>
                </a:gridCol>
              </a:tblGrid>
              <a:tr h="383850">
                <a:tc>
                  <a:txBody>
                    <a:bodyPr/>
                    <a:lstStyle/>
                    <a:p>
                      <a:pPr algn="ctr"/>
                      <a:r>
                        <a:rPr lang="zh-TW" altLang="en-US" sz="1600" dirty="0">
                          <a:latin typeface="微軟正黑體" panose="020B0604030504040204" pitchFamily="34" charset="-120"/>
                          <a:ea typeface="微軟正黑體" panose="020B0604030504040204" pitchFamily="34" charset="-120"/>
                        </a:rPr>
                        <a:t>國道</a:t>
                      </a:r>
                    </a:p>
                  </a:txBody>
                  <a:tcPr marL="107635" marR="107635" marT="53819" marB="53819" anchor="ctr"/>
                </a:tc>
                <a:tc>
                  <a:txBody>
                    <a:bodyPr/>
                    <a:lstStyle/>
                    <a:p>
                      <a:pPr algn="ctr"/>
                      <a:r>
                        <a:rPr lang="zh-TW" altLang="en-US" sz="16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6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6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0.72993</a:t>
                      </a: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0.503828</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6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1</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0.338688</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graphicFrame>
        <p:nvGraphicFramePr>
          <p:cNvPr id="8" name="表格 7">
            <a:extLst>
              <a:ext uri="{FF2B5EF4-FFF2-40B4-BE49-F238E27FC236}">
                <a16:creationId xmlns:a16="http://schemas.microsoft.com/office/drawing/2014/main" id="{1A853B95-3D65-430B-B8F6-D103DE4AE363}"/>
              </a:ext>
            </a:extLst>
          </p:cNvPr>
          <p:cNvGraphicFramePr>
            <a:graphicFrameLocks noGrp="1"/>
          </p:cNvGraphicFramePr>
          <p:nvPr>
            <p:extLst>
              <p:ext uri="{D42A27DB-BD31-4B8C-83A1-F6EECF244321}">
                <p14:modId xmlns:p14="http://schemas.microsoft.com/office/powerpoint/2010/main" val="1808803880"/>
              </p:ext>
            </p:extLst>
          </p:nvPr>
        </p:nvGraphicFramePr>
        <p:xfrm>
          <a:off x="5091796" y="3396974"/>
          <a:ext cx="2457702" cy="1175755"/>
        </p:xfrm>
        <a:graphic>
          <a:graphicData uri="http://schemas.openxmlformats.org/drawingml/2006/table">
            <a:tbl>
              <a:tblPr firstRow="1" bandRow="1">
                <a:tableStyleId>{17292A2E-F333-43FB-9621-5CBBE7FDCDCB}</a:tableStyleId>
              </a:tblPr>
              <a:tblGrid>
                <a:gridCol w="626770">
                  <a:extLst>
                    <a:ext uri="{9D8B030D-6E8A-4147-A177-3AD203B41FA5}">
                      <a16:colId xmlns:a16="http://schemas.microsoft.com/office/drawing/2014/main" val="2043961349"/>
                    </a:ext>
                  </a:extLst>
                </a:gridCol>
                <a:gridCol w="915466">
                  <a:extLst>
                    <a:ext uri="{9D8B030D-6E8A-4147-A177-3AD203B41FA5}">
                      <a16:colId xmlns:a16="http://schemas.microsoft.com/office/drawing/2014/main" val="2628042952"/>
                    </a:ext>
                  </a:extLst>
                </a:gridCol>
                <a:gridCol w="915466">
                  <a:extLst>
                    <a:ext uri="{9D8B030D-6E8A-4147-A177-3AD203B41FA5}">
                      <a16:colId xmlns:a16="http://schemas.microsoft.com/office/drawing/2014/main" val="3691822787"/>
                    </a:ext>
                  </a:extLst>
                </a:gridCol>
              </a:tblGrid>
              <a:tr h="383850">
                <a:tc>
                  <a:txBody>
                    <a:bodyPr/>
                    <a:lstStyle/>
                    <a:p>
                      <a:pPr algn="ctr"/>
                      <a:r>
                        <a:rPr lang="zh-TW" altLang="en-US" sz="1600" dirty="0">
                          <a:latin typeface="微軟正黑體" panose="020B0604030504040204" pitchFamily="34" charset="-120"/>
                          <a:ea typeface="微軟正黑體" panose="020B0604030504040204" pitchFamily="34" charset="-120"/>
                        </a:rPr>
                        <a:t>省道</a:t>
                      </a:r>
                    </a:p>
                  </a:txBody>
                  <a:tcPr marL="107635" marR="107635" marT="53819" marB="53819" anchor="ctr"/>
                </a:tc>
                <a:tc>
                  <a:txBody>
                    <a:bodyPr/>
                    <a:lstStyle/>
                    <a:p>
                      <a:pPr algn="ctr"/>
                      <a:r>
                        <a:rPr lang="zh-TW" altLang="en-US" sz="16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6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6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1</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0.587533</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6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0.990441</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100" dirty="0">
                          <a:latin typeface="微軟正黑體" panose="020B0604030504040204" pitchFamily="34" charset="-120"/>
                          <a:ea typeface="微軟正黑體" panose="020B0604030504040204" pitchFamily="34" charset="-120"/>
                        </a:rPr>
                        <a:t>0.24151</a:t>
                      </a:r>
                      <a:endParaRPr lang="zh-TW" altLang="en-US" sz="11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graphicFrame>
        <p:nvGraphicFramePr>
          <p:cNvPr id="9" name="表格 8">
            <a:extLst>
              <a:ext uri="{FF2B5EF4-FFF2-40B4-BE49-F238E27FC236}">
                <a16:creationId xmlns:a16="http://schemas.microsoft.com/office/drawing/2014/main" id="{9068BDBC-8EEE-4D8C-8248-9D73701A2642}"/>
              </a:ext>
            </a:extLst>
          </p:cNvPr>
          <p:cNvGraphicFramePr>
            <a:graphicFrameLocks noGrp="1"/>
          </p:cNvGraphicFramePr>
          <p:nvPr>
            <p:extLst>
              <p:ext uri="{D42A27DB-BD31-4B8C-83A1-F6EECF244321}">
                <p14:modId xmlns:p14="http://schemas.microsoft.com/office/powerpoint/2010/main" val="146745399"/>
              </p:ext>
            </p:extLst>
          </p:nvPr>
        </p:nvGraphicFramePr>
        <p:xfrm>
          <a:off x="1427234" y="1256170"/>
          <a:ext cx="2457703" cy="1175755"/>
        </p:xfrm>
        <a:graphic>
          <a:graphicData uri="http://schemas.openxmlformats.org/drawingml/2006/table">
            <a:tbl>
              <a:tblPr firstRow="1" bandRow="1">
                <a:tableStyleId>{17292A2E-F333-43FB-9621-5CBBE7FDCDCB}</a:tableStyleId>
              </a:tblPr>
              <a:tblGrid>
                <a:gridCol w="636141">
                  <a:extLst>
                    <a:ext uri="{9D8B030D-6E8A-4147-A177-3AD203B41FA5}">
                      <a16:colId xmlns:a16="http://schemas.microsoft.com/office/drawing/2014/main" val="2043961349"/>
                    </a:ext>
                  </a:extLst>
                </a:gridCol>
                <a:gridCol w="910781">
                  <a:extLst>
                    <a:ext uri="{9D8B030D-6E8A-4147-A177-3AD203B41FA5}">
                      <a16:colId xmlns:a16="http://schemas.microsoft.com/office/drawing/2014/main" val="2628042952"/>
                    </a:ext>
                  </a:extLst>
                </a:gridCol>
                <a:gridCol w="910781">
                  <a:extLst>
                    <a:ext uri="{9D8B030D-6E8A-4147-A177-3AD203B41FA5}">
                      <a16:colId xmlns:a16="http://schemas.microsoft.com/office/drawing/2014/main" val="3691822787"/>
                    </a:ext>
                  </a:extLst>
                </a:gridCol>
              </a:tblGrid>
              <a:tr h="383850">
                <a:tc>
                  <a:txBody>
                    <a:bodyPr/>
                    <a:lstStyle/>
                    <a:p>
                      <a:pPr algn="ctr"/>
                      <a:r>
                        <a:rPr lang="zh-TW" altLang="en-US" sz="1200" dirty="0">
                          <a:latin typeface="微軟正黑體" panose="020B0604030504040204" pitchFamily="34" charset="-120"/>
                          <a:ea typeface="微軟正黑體" panose="020B0604030504040204" pitchFamily="34" charset="-120"/>
                        </a:rPr>
                        <a:t>國道</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2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0.405152</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0.279653</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2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0.555056</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0.187991</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graphicFrame>
        <p:nvGraphicFramePr>
          <p:cNvPr id="10" name="表格 9">
            <a:extLst>
              <a:ext uri="{FF2B5EF4-FFF2-40B4-BE49-F238E27FC236}">
                <a16:creationId xmlns:a16="http://schemas.microsoft.com/office/drawing/2014/main" id="{C736BD5A-E5C9-48CB-8B2C-C98B479D0CA7}"/>
              </a:ext>
            </a:extLst>
          </p:cNvPr>
          <p:cNvGraphicFramePr>
            <a:graphicFrameLocks noGrp="1"/>
          </p:cNvGraphicFramePr>
          <p:nvPr>
            <p:extLst>
              <p:ext uri="{D42A27DB-BD31-4B8C-83A1-F6EECF244321}">
                <p14:modId xmlns:p14="http://schemas.microsoft.com/office/powerpoint/2010/main" val="320618386"/>
              </p:ext>
            </p:extLst>
          </p:nvPr>
        </p:nvGraphicFramePr>
        <p:xfrm>
          <a:off x="5057613" y="1221426"/>
          <a:ext cx="2457702" cy="1175755"/>
        </p:xfrm>
        <a:graphic>
          <a:graphicData uri="http://schemas.openxmlformats.org/drawingml/2006/table">
            <a:tbl>
              <a:tblPr firstRow="1" bandRow="1">
                <a:tableStyleId>{17292A2E-F333-43FB-9621-5CBBE7FDCDCB}</a:tableStyleId>
              </a:tblPr>
              <a:tblGrid>
                <a:gridCol w="626770">
                  <a:extLst>
                    <a:ext uri="{9D8B030D-6E8A-4147-A177-3AD203B41FA5}">
                      <a16:colId xmlns:a16="http://schemas.microsoft.com/office/drawing/2014/main" val="2043961349"/>
                    </a:ext>
                  </a:extLst>
                </a:gridCol>
                <a:gridCol w="915466">
                  <a:extLst>
                    <a:ext uri="{9D8B030D-6E8A-4147-A177-3AD203B41FA5}">
                      <a16:colId xmlns:a16="http://schemas.microsoft.com/office/drawing/2014/main" val="2628042952"/>
                    </a:ext>
                  </a:extLst>
                </a:gridCol>
                <a:gridCol w="915466">
                  <a:extLst>
                    <a:ext uri="{9D8B030D-6E8A-4147-A177-3AD203B41FA5}">
                      <a16:colId xmlns:a16="http://schemas.microsoft.com/office/drawing/2014/main" val="3691822787"/>
                    </a:ext>
                  </a:extLst>
                </a:gridCol>
              </a:tblGrid>
              <a:tr h="383850">
                <a:tc>
                  <a:txBody>
                    <a:bodyPr/>
                    <a:lstStyle/>
                    <a:p>
                      <a:pPr algn="ctr"/>
                      <a:r>
                        <a:rPr lang="zh-TW" altLang="en-US" sz="1200" dirty="0">
                          <a:latin typeface="微軟正黑體" panose="020B0604030504040204" pitchFamily="34" charset="-120"/>
                          <a:ea typeface="微軟正黑體" panose="020B0604030504040204" pitchFamily="34" charset="-120"/>
                        </a:rPr>
                        <a:t>省道</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尖峰</a:t>
                      </a:r>
                    </a:p>
                  </a:txBody>
                  <a:tcPr marL="107635" marR="107635" marT="53819" marB="53819" anchor="ctr"/>
                </a:tc>
                <a:tc>
                  <a:txBody>
                    <a:bodyPr/>
                    <a:lstStyle/>
                    <a:p>
                      <a:pPr algn="ctr"/>
                      <a:r>
                        <a:rPr lang="zh-TW" altLang="en-US" sz="1200" dirty="0">
                          <a:latin typeface="微軟正黑體" panose="020B0604030504040204" pitchFamily="34" charset="-120"/>
                          <a:ea typeface="微軟正黑體" panose="020B0604030504040204" pitchFamily="34" charset="-120"/>
                        </a:rPr>
                        <a:t>離峰</a:t>
                      </a:r>
                    </a:p>
                  </a:txBody>
                  <a:tcPr marL="107635" marR="107635" marT="53819" marB="53819" anchor="ctr"/>
                </a:tc>
                <a:extLst>
                  <a:ext uri="{0D108BD9-81ED-4DB2-BD59-A6C34878D82A}">
                    <a16:rowId xmlns:a16="http://schemas.microsoft.com/office/drawing/2014/main" val="569120723"/>
                  </a:ext>
                </a:extLst>
              </a:tr>
              <a:tr h="408055">
                <a:tc>
                  <a:txBody>
                    <a:bodyPr/>
                    <a:lstStyle/>
                    <a:p>
                      <a:pPr algn="ctr"/>
                      <a:r>
                        <a:rPr lang="zh-TW" altLang="en-US" sz="1200" dirty="0">
                          <a:latin typeface="微軟正黑體" panose="020B0604030504040204" pitchFamily="34" charset="-120"/>
                          <a:ea typeface="微軟正黑體" panose="020B0604030504040204" pitchFamily="34" charset="-120"/>
                        </a:rPr>
                        <a:t>白天</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79.94848</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46.97236</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129660409"/>
                  </a:ext>
                </a:extLst>
              </a:tr>
              <a:tr h="383850">
                <a:tc>
                  <a:txBody>
                    <a:bodyPr/>
                    <a:lstStyle/>
                    <a:p>
                      <a:pPr algn="ctr"/>
                      <a:r>
                        <a:rPr lang="zh-TW" altLang="en-US" sz="1200" dirty="0">
                          <a:latin typeface="微軟正黑體" panose="020B0604030504040204" pitchFamily="34" charset="-120"/>
                          <a:ea typeface="微軟正黑體" panose="020B0604030504040204" pitchFamily="34" charset="-120"/>
                        </a:rPr>
                        <a:t>夜晚</a:t>
                      </a: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79.18427</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tc>
                  <a:txBody>
                    <a:bodyPr/>
                    <a:lstStyle/>
                    <a:p>
                      <a:pPr algn="ctr"/>
                      <a:r>
                        <a:rPr lang="en-US" altLang="zh-TW" sz="1000" dirty="0">
                          <a:latin typeface="微軟正黑體" panose="020B0604030504040204" pitchFamily="34" charset="-120"/>
                          <a:ea typeface="微軟正黑體" panose="020B0604030504040204" pitchFamily="34" charset="-120"/>
                        </a:rPr>
                        <a:t>19.30834</a:t>
                      </a:r>
                      <a:endParaRPr lang="zh-TW" altLang="en-US" sz="1000" dirty="0">
                        <a:latin typeface="微軟正黑體" panose="020B0604030504040204" pitchFamily="34" charset="-120"/>
                        <a:ea typeface="微軟正黑體" panose="020B0604030504040204" pitchFamily="34" charset="-120"/>
                      </a:endParaRPr>
                    </a:p>
                  </a:txBody>
                  <a:tcPr marL="107635" marR="107635" marT="53819" marB="53819" anchor="ctr">
                    <a:solidFill>
                      <a:schemeClr val="bg1"/>
                    </a:solidFill>
                  </a:tcPr>
                </a:tc>
                <a:extLst>
                  <a:ext uri="{0D108BD9-81ED-4DB2-BD59-A6C34878D82A}">
                    <a16:rowId xmlns:a16="http://schemas.microsoft.com/office/drawing/2014/main" val="181125793"/>
                  </a:ext>
                </a:extLst>
              </a:tr>
            </a:tbl>
          </a:graphicData>
        </a:graphic>
      </p:graphicFrame>
      <p:sp>
        <p:nvSpPr>
          <p:cNvPr id="11" name="文字方塊 10">
            <a:extLst>
              <a:ext uri="{FF2B5EF4-FFF2-40B4-BE49-F238E27FC236}">
                <a16:creationId xmlns:a16="http://schemas.microsoft.com/office/drawing/2014/main" id="{5894908C-FFCF-4C4B-9C4F-F9FF82D87053}"/>
              </a:ext>
            </a:extLst>
          </p:cNvPr>
          <p:cNvSpPr txBox="1"/>
          <p:nvPr/>
        </p:nvSpPr>
        <p:spPr>
          <a:xfrm>
            <a:off x="2026844" y="2444300"/>
            <a:ext cx="1504149" cy="246221"/>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（單位：件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每小時）</a:t>
            </a:r>
          </a:p>
        </p:txBody>
      </p:sp>
      <p:sp>
        <p:nvSpPr>
          <p:cNvPr id="12" name="文字方塊 11">
            <a:extLst>
              <a:ext uri="{FF2B5EF4-FFF2-40B4-BE49-F238E27FC236}">
                <a16:creationId xmlns:a16="http://schemas.microsoft.com/office/drawing/2014/main" id="{F1DBE837-2AEA-4CB9-8D59-6389D8B1A7A6}"/>
              </a:ext>
            </a:extLst>
          </p:cNvPr>
          <p:cNvSpPr txBox="1"/>
          <p:nvPr/>
        </p:nvSpPr>
        <p:spPr>
          <a:xfrm>
            <a:off x="5659889" y="2423364"/>
            <a:ext cx="1504149" cy="246221"/>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（單位：件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每小時）</a:t>
            </a:r>
          </a:p>
        </p:txBody>
      </p:sp>
      <p:sp>
        <p:nvSpPr>
          <p:cNvPr id="2" name="向下箭號 1"/>
          <p:cNvSpPr/>
          <p:nvPr/>
        </p:nvSpPr>
        <p:spPr>
          <a:xfrm>
            <a:off x="2443163" y="2877878"/>
            <a:ext cx="335756" cy="410816"/>
          </a:xfrm>
          <a:prstGeom prst="downArrow">
            <a:avLst/>
          </a:prstGeom>
          <a:solidFill>
            <a:srgbClr val="A0D4DA"/>
          </a:solidFill>
          <a:ln>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下箭號 13"/>
          <p:cNvSpPr/>
          <p:nvPr/>
        </p:nvSpPr>
        <p:spPr>
          <a:xfrm>
            <a:off x="6189331" y="2861377"/>
            <a:ext cx="335756" cy="410816"/>
          </a:xfrm>
          <a:prstGeom prst="downArrow">
            <a:avLst/>
          </a:prstGeom>
          <a:solidFill>
            <a:srgbClr val="A0D4DA"/>
          </a:solidFill>
          <a:ln>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2194879" y="2081633"/>
            <a:ext cx="703201" cy="305852"/>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758250" y="1667776"/>
            <a:ext cx="766838" cy="305852"/>
          </a:xfrm>
          <a:prstGeom prst="rect">
            <a:avLst/>
          </a:prstGeom>
          <a:noFill/>
          <a:ln>
            <a:solidFill>
              <a:srgbClr val="E56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2979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73700" y="392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保險係數情境舉例</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矩形 1"/>
          <p:cNvSpPr/>
          <p:nvPr/>
        </p:nvSpPr>
        <p:spPr>
          <a:xfrm>
            <a:off x="495974" y="1048870"/>
            <a:ext cx="8449906" cy="73866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TW" dirty="0">
                <a:latin typeface="微軟正黑體" panose="020B0604030504040204" pitchFamily="34" charset="-120"/>
                <a:ea typeface="微軟正黑體" panose="020B0604030504040204" pitchFamily="34" charset="-120"/>
              </a:rPr>
              <a:t>2/10</a:t>
            </a:r>
            <a:r>
              <a:rPr lang="zh-TW" altLang="en-US" dirty="0">
                <a:latin typeface="微軟正黑體" panose="020B0604030504040204" pitchFamily="34" charset="-120"/>
                <a:ea typeface="微軟正黑體" panose="020B0604030504040204" pitchFamily="34" charset="-120"/>
              </a:rPr>
              <a:t>當天，有一名</a:t>
            </a:r>
            <a:r>
              <a:rPr lang="en-US" altLang="zh-TW" b="1" dirty="0">
                <a:solidFill>
                  <a:schemeClr val="accent2"/>
                </a:solidFill>
                <a:latin typeface="微軟正黑體" panose="020B0604030504040204" pitchFamily="34" charset="-120"/>
                <a:ea typeface="微軟正黑體" panose="020B0604030504040204" pitchFamily="34" charset="-120"/>
              </a:rPr>
              <a:t>40</a:t>
            </a:r>
            <a:r>
              <a:rPr lang="zh-TW" altLang="en-US" b="1" dirty="0">
                <a:solidFill>
                  <a:schemeClr val="accent2"/>
                </a:solidFill>
                <a:latin typeface="微軟正黑體" panose="020B0604030504040204" pitchFamily="34" charset="-120"/>
                <a:ea typeface="微軟正黑體" panose="020B0604030504040204" pitchFamily="34" charset="-120"/>
              </a:rPr>
              <a:t>歲女性</a:t>
            </a:r>
            <a:r>
              <a:rPr lang="zh-TW" altLang="en-US" dirty="0">
                <a:latin typeface="微軟正黑體" panose="020B0604030504040204" pitchFamily="34" charset="-120"/>
                <a:ea typeface="微軟正黑體" panose="020B0604030504040204" pitchFamily="34" charset="-120"/>
              </a:rPr>
              <a:t>帶著兩個孩子於</a:t>
            </a:r>
            <a:r>
              <a:rPr lang="zh-TW" altLang="en-US" b="1" dirty="0">
                <a:solidFill>
                  <a:schemeClr val="accent2"/>
                </a:solidFill>
                <a:latin typeface="微軟正黑體" panose="020B0604030504040204" pitchFamily="34" charset="-120"/>
                <a:ea typeface="微軟正黑體" panose="020B0604030504040204" pitchFamily="34" charset="-120"/>
              </a:rPr>
              <a:t>平日下午</a:t>
            </a:r>
            <a:r>
              <a:rPr lang="en-US" altLang="zh-TW" b="1" dirty="0">
                <a:solidFill>
                  <a:schemeClr val="accent2"/>
                </a:solidFill>
                <a:latin typeface="微軟正黑體" panose="020B0604030504040204" pitchFamily="34" charset="-120"/>
                <a:ea typeface="微軟正黑體" panose="020B0604030504040204" pitchFamily="34" charset="-120"/>
              </a:rPr>
              <a:t>1</a:t>
            </a:r>
            <a:r>
              <a:rPr lang="zh-TW" altLang="en-US" b="1" dirty="0">
                <a:solidFill>
                  <a:schemeClr val="accent2"/>
                </a:solidFill>
                <a:latin typeface="微軟正黑體" panose="020B0604030504040204" pitchFamily="34" charset="-120"/>
                <a:ea typeface="微軟正黑體" panose="020B0604030504040204" pitchFamily="34" charset="-120"/>
              </a:rPr>
              <a:t>點</a:t>
            </a:r>
            <a:r>
              <a:rPr lang="zh-TW" altLang="en-US" dirty="0">
                <a:latin typeface="微軟正黑體" panose="020B0604030504040204" pitchFamily="34" charset="-120"/>
                <a:ea typeface="微軟正黑體" panose="020B0604030504040204" pitchFamily="34" charset="-120"/>
              </a:rPr>
              <a:t>從中央大學出發，</a:t>
            </a:r>
            <a:r>
              <a:rPr lang="en-US" altLang="zh-TW" dirty="0">
                <a:latin typeface="微軟正黑體" panose="020B0604030504040204" pitchFamily="34" charset="-120"/>
                <a:ea typeface="微軟正黑體" panose="020B0604030504040204" pitchFamily="34" charset="-120"/>
              </a:rPr>
              <a:t>Google map </a:t>
            </a:r>
            <a:r>
              <a:rPr lang="zh-TW" altLang="en-US" b="1" dirty="0">
                <a:solidFill>
                  <a:schemeClr val="accent2"/>
                </a:solidFill>
                <a:latin typeface="微軟正黑體" panose="020B0604030504040204" pitchFamily="34" charset="-120"/>
                <a:ea typeface="微軟正黑體" panose="020B0604030504040204" pitchFamily="34" charset="-120"/>
              </a:rPr>
              <a:t>預估於</a:t>
            </a:r>
            <a:r>
              <a:rPr lang="en-US" altLang="zh-TW" b="1" dirty="0">
                <a:solidFill>
                  <a:schemeClr val="accent2"/>
                </a:solidFill>
                <a:latin typeface="微軟正黑體" panose="020B0604030504040204" pitchFamily="34" charset="-120"/>
                <a:ea typeface="微軟正黑體" panose="020B0604030504040204" pitchFamily="34" charset="-120"/>
              </a:rPr>
              <a:t>1</a:t>
            </a:r>
            <a:r>
              <a:rPr lang="zh-TW" altLang="en-US" b="1" dirty="0">
                <a:solidFill>
                  <a:schemeClr val="accent2"/>
                </a:solidFill>
                <a:latin typeface="微軟正黑體" panose="020B0604030504040204" pitchFamily="34" charset="-120"/>
                <a:ea typeface="微軟正黑體" panose="020B0604030504040204" pitchFamily="34" charset="-120"/>
              </a:rPr>
              <a:t>點</a:t>
            </a:r>
            <a:r>
              <a:rPr lang="en-US" altLang="zh-TW" b="1" dirty="0">
                <a:solidFill>
                  <a:schemeClr val="accent2"/>
                </a:solidFill>
                <a:latin typeface="微軟正黑體" panose="020B0604030504040204" pitchFamily="34" charset="-120"/>
                <a:ea typeface="微軟正黑體" panose="020B0604030504040204" pitchFamily="34" charset="-120"/>
              </a:rPr>
              <a:t>40</a:t>
            </a:r>
            <a:r>
              <a:rPr lang="zh-TW" altLang="en-US" b="1" dirty="0">
                <a:solidFill>
                  <a:schemeClr val="accent2"/>
                </a:solidFill>
                <a:latin typeface="微軟正黑體" panose="020B0604030504040204" pitchFamily="34" charset="-120"/>
                <a:ea typeface="微軟正黑體" panose="020B0604030504040204" pitchFamily="34" charset="-120"/>
              </a:rPr>
              <a:t>分</a:t>
            </a:r>
            <a:r>
              <a:rPr lang="zh-TW" altLang="en-US" dirty="0">
                <a:latin typeface="微軟正黑體" panose="020B0604030504040204" pitchFamily="34" charset="-120"/>
                <a:ea typeface="微軟正黑體" panose="020B0604030504040204" pitchFamily="34" charset="-120"/>
              </a:rPr>
              <a:t>即可</a:t>
            </a:r>
            <a:r>
              <a:rPr lang="zh-TW" altLang="en-US" b="1" dirty="0">
                <a:solidFill>
                  <a:schemeClr val="accent2"/>
                </a:solidFill>
                <a:latin typeface="微軟正黑體" panose="020B0604030504040204" pitchFamily="34" charset="-120"/>
                <a:ea typeface="微軟正黑體" panose="020B0604030504040204" pitchFamily="34" charset="-120"/>
              </a:rPr>
              <a:t>到達</a:t>
            </a:r>
            <a:r>
              <a:rPr lang="zh-TW" altLang="en-US" dirty="0">
                <a:latin typeface="微軟正黑體" panose="020B0604030504040204" pitchFamily="34" charset="-120"/>
                <a:ea typeface="微軟正黑體" panose="020B0604030504040204" pitchFamily="34" charset="-120"/>
              </a:rPr>
              <a:t>新竹市立動物園，投保時顯示沿途所經城市皆未下雨。</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Google map</a:t>
            </a:r>
            <a:r>
              <a:rPr lang="zh-TW" altLang="en-US" dirty="0">
                <a:latin typeface="微軟正黑體" panose="020B0604030504040204" pitchFamily="34" charset="-120"/>
                <a:ea typeface="微軟正黑體" panose="020B0604030504040204" pitchFamily="34" charset="-120"/>
              </a:rPr>
              <a:t>估計</a:t>
            </a:r>
            <a:r>
              <a:rPr lang="zh-TW" altLang="en-US" b="1" dirty="0">
                <a:solidFill>
                  <a:schemeClr val="accent2"/>
                </a:solidFill>
                <a:latin typeface="微軟正黑體" panose="020B0604030504040204" pitchFamily="34" charset="-120"/>
                <a:ea typeface="微軟正黑體" panose="020B0604030504040204" pitchFamily="34" charset="-120"/>
              </a:rPr>
              <a:t>總里程為</a:t>
            </a:r>
            <a:r>
              <a:rPr lang="en-US" altLang="zh-TW" b="1" dirty="0">
                <a:solidFill>
                  <a:schemeClr val="accent2"/>
                </a:solidFill>
                <a:latin typeface="微軟正黑體" panose="020B0604030504040204" pitchFamily="34" charset="-120"/>
                <a:ea typeface="微軟正黑體" panose="020B0604030504040204" pitchFamily="34" charset="-120"/>
              </a:rPr>
              <a:t>38.3</a:t>
            </a:r>
            <a:r>
              <a:rPr lang="zh-TW" altLang="en-US" b="1" dirty="0">
                <a:solidFill>
                  <a:schemeClr val="accent2"/>
                </a:solidFill>
                <a:latin typeface="微軟正黑體" panose="020B0604030504040204" pitchFamily="34" charset="-120"/>
                <a:ea typeface="微軟正黑體" panose="020B0604030504040204" pitchFamily="34" charset="-120"/>
              </a:rPr>
              <a:t>公里，收費路段總和為</a:t>
            </a:r>
            <a:r>
              <a:rPr lang="en-US" altLang="zh-TW" b="1" dirty="0">
                <a:solidFill>
                  <a:schemeClr val="accent2"/>
                </a:solidFill>
                <a:latin typeface="微軟正黑體" panose="020B0604030504040204" pitchFamily="34" charset="-120"/>
                <a:ea typeface="微軟正黑體" panose="020B0604030504040204" pitchFamily="34" charset="-120"/>
              </a:rPr>
              <a:t>32</a:t>
            </a:r>
            <a:r>
              <a:rPr lang="zh-TW" altLang="en-US" b="1" dirty="0">
                <a:solidFill>
                  <a:schemeClr val="accent2"/>
                </a:solidFill>
                <a:latin typeface="微軟正黑體" panose="020B0604030504040204" pitchFamily="34" charset="-120"/>
                <a:ea typeface="微軟正黑體" panose="020B0604030504040204" pitchFamily="34" charset="-120"/>
              </a:rPr>
              <a:t>公里，非收費路段為</a:t>
            </a:r>
            <a:r>
              <a:rPr lang="en-US" altLang="zh-TW" b="1" dirty="0">
                <a:solidFill>
                  <a:schemeClr val="accent2"/>
                </a:solidFill>
                <a:latin typeface="微軟正黑體" panose="020B0604030504040204" pitchFamily="34" charset="-120"/>
                <a:ea typeface="微軟正黑體" panose="020B0604030504040204" pitchFamily="34" charset="-120"/>
              </a:rPr>
              <a:t>6.3</a:t>
            </a:r>
            <a:r>
              <a:rPr lang="zh-TW" altLang="en-US" b="1" dirty="0">
                <a:solidFill>
                  <a:schemeClr val="accent2"/>
                </a:solidFill>
                <a:latin typeface="微軟正黑體" panose="020B0604030504040204" pitchFamily="34" charset="-120"/>
                <a:ea typeface="微軟正黑體" panose="020B0604030504040204" pitchFamily="34" charset="-120"/>
              </a:rPr>
              <a:t>公里。</a:t>
            </a:r>
            <a:endParaRPr lang="en-US" altLang="zh-TW" b="1" dirty="0">
              <a:solidFill>
                <a:schemeClr val="accent2"/>
              </a:solidFill>
              <a:latin typeface="微軟正黑體" panose="020B0604030504040204" pitchFamily="34" charset="-120"/>
              <a:ea typeface="微軟正黑體" panose="020B0604030504040204" pitchFamily="34" charset="-120"/>
            </a:endParaRPr>
          </a:p>
        </p:txBody>
      </p:sp>
      <p:sp>
        <p:nvSpPr>
          <p:cNvPr id="3" name="矩形 2"/>
          <p:cNvSpPr/>
          <p:nvPr/>
        </p:nvSpPr>
        <p:spPr>
          <a:xfrm>
            <a:off x="495974" y="2231568"/>
            <a:ext cx="7787418" cy="1169551"/>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基本保費：</a:t>
            </a:r>
            <a:r>
              <a:rPr lang="en-US" altLang="zh-TW" dirty="0">
                <a:latin typeface="微軟正黑體" panose="020B0604030504040204" pitchFamily="34" charset="-120"/>
                <a:ea typeface="微軟正黑體" panose="020B0604030504040204" pitchFamily="34" charset="-120"/>
              </a:rPr>
              <a:t>0.7</a:t>
            </a:r>
            <a:r>
              <a:rPr lang="zh-TW" altLang="en-US" dirty="0">
                <a:latin typeface="微軟正黑體" panose="020B0604030504040204" pitchFamily="34" charset="-120"/>
                <a:ea typeface="微軟正黑體" panose="020B0604030504040204" pitchFamily="34" charset="-120"/>
              </a:rPr>
              <a:t>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國道</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省道、尖峰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離峰、白天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夜晚聯合考量之係數：</a:t>
            </a:r>
            <a:r>
              <a:rPr lang="en-US" altLang="zh-TW" dirty="0">
                <a:latin typeface="微軟正黑體" panose="020B0604030504040204" pitchFamily="34" charset="-120"/>
                <a:ea typeface="微軟正黑體" panose="020B0604030504040204" pitchFamily="34" charset="-120"/>
              </a:rPr>
              <a:t>0.53875</a:t>
            </a:r>
          </a:p>
          <a:p>
            <a:r>
              <a:rPr lang="zh-TW" altLang="en-US" dirty="0">
                <a:latin typeface="微軟正黑體" panose="020B0604030504040204" pitchFamily="34" charset="-120"/>
                <a:ea typeface="微軟正黑體" panose="020B0604030504040204" pitchFamily="34" charset="-120"/>
              </a:rPr>
              <a:t>性別年齡係數：</a:t>
            </a:r>
            <a:r>
              <a:rPr lang="en-US" altLang="zh-TW" dirty="0">
                <a:latin typeface="微軟正黑體" panose="020B0604030504040204" pitchFamily="34" charset="-120"/>
                <a:ea typeface="微軟正黑體" panose="020B0604030504040204" pitchFamily="34" charset="-120"/>
              </a:rPr>
              <a:t>0.9</a:t>
            </a:r>
          </a:p>
          <a:p>
            <a:r>
              <a:rPr lang="zh-TW" altLang="en-US" dirty="0">
                <a:latin typeface="微軟正黑體" panose="020B0604030504040204" pitchFamily="34" charset="-120"/>
                <a:ea typeface="微軟正黑體" panose="020B0604030504040204" pitchFamily="34" charset="-120"/>
              </a:rPr>
              <a:t>里程數：</a:t>
            </a:r>
            <a:r>
              <a:rPr lang="en-US" altLang="zh-TW" dirty="0">
                <a:latin typeface="微軟正黑體" panose="020B0604030504040204" pitchFamily="34" charset="-120"/>
                <a:ea typeface="微軟正黑體" panose="020B0604030504040204" pitchFamily="34" charset="-120"/>
              </a:rPr>
              <a:t>38.3</a:t>
            </a:r>
          </a:p>
          <a:p>
            <a:endParaRPr lang="zh-TW" altLang="en-US" dirty="0">
              <a:latin typeface="微軟正黑體" panose="020B0604030504040204" pitchFamily="34" charset="-120"/>
              <a:ea typeface="微軟正黑體" panose="020B0604030504040204" pitchFamily="34" charset="-120"/>
            </a:endParaRPr>
          </a:p>
        </p:txBody>
      </p:sp>
      <p:sp>
        <p:nvSpPr>
          <p:cNvPr id="4" name="矩形 3"/>
          <p:cNvSpPr/>
          <p:nvPr/>
        </p:nvSpPr>
        <p:spPr>
          <a:xfrm>
            <a:off x="377352" y="3700885"/>
            <a:ext cx="4572000" cy="646331"/>
          </a:xfrm>
          <a:prstGeom prst="rect">
            <a:avLst/>
          </a:prstGeom>
        </p:spPr>
        <p:txBody>
          <a:bodyPr>
            <a:spAutoFit/>
          </a:bodyPr>
          <a:lstStyle/>
          <a:p>
            <a:r>
              <a:rPr lang="zh-TW" altLang="en-US" dirty="0">
                <a:latin typeface="微軟正黑體" panose="020B0604030504040204" pitchFamily="34" charset="-120"/>
                <a:ea typeface="微軟正黑體" panose="020B0604030504040204" pitchFamily="34" charset="-120"/>
              </a:rPr>
              <a:t> </a:t>
            </a:r>
            <a:r>
              <a:rPr lang="zh-TW" altLang="en-US" sz="1600" b="1" dirty="0">
                <a:solidFill>
                  <a:srgbClr val="002060"/>
                </a:solidFill>
                <a:latin typeface="微軟正黑體" panose="020B0604030504040204" pitchFamily="34" charset="-120"/>
                <a:ea typeface="微軟正黑體" panose="020B0604030504040204" pitchFamily="34" charset="-120"/>
              </a:rPr>
              <a:t>保費試算結果：     </a:t>
            </a:r>
          </a:p>
          <a:p>
            <a:r>
              <a:rPr lang="zh-TW" altLang="en-US" sz="1600" b="1" dirty="0">
                <a:solidFill>
                  <a:srgbClr val="002060"/>
                </a:solidFill>
                <a:latin typeface="微軟正黑體" panose="020B0604030504040204" pitchFamily="34" charset="-120"/>
                <a:ea typeface="微軟正黑體" panose="020B0604030504040204" pitchFamily="34" charset="-120"/>
              </a:rPr>
              <a:t>            </a:t>
            </a:r>
            <a:r>
              <a:rPr lang="en-US" altLang="zh-TW" sz="1600" b="1" dirty="0">
                <a:solidFill>
                  <a:srgbClr val="002060"/>
                </a:solidFill>
                <a:latin typeface="微軟正黑體" panose="020B0604030504040204" pitchFamily="34" charset="-120"/>
                <a:ea typeface="微軟正黑體" panose="020B0604030504040204" pitchFamily="34" charset="-120"/>
              </a:rPr>
              <a:t>0.7</a:t>
            </a:r>
            <a:r>
              <a:rPr lang="zh-TW" altLang="en-US" sz="1600" b="1" dirty="0">
                <a:solidFill>
                  <a:srgbClr val="002060"/>
                </a:solidFill>
                <a:latin typeface="微軟正黑體" panose="020B0604030504040204" pitchFamily="34" charset="-120"/>
                <a:ea typeface="微軟正黑體" panose="020B0604030504040204" pitchFamily="34" charset="-120"/>
              </a:rPr>
              <a:t>*</a:t>
            </a:r>
            <a:r>
              <a:rPr lang="en-US" altLang="zh-TW" sz="1600" b="1" dirty="0">
                <a:solidFill>
                  <a:srgbClr val="002060"/>
                </a:solidFill>
                <a:latin typeface="微軟正黑體" panose="020B0604030504040204" pitchFamily="34" charset="-120"/>
                <a:ea typeface="微軟正黑體" panose="020B0604030504040204" pitchFamily="34" charset="-120"/>
              </a:rPr>
              <a:t>0.53875</a:t>
            </a:r>
            <a:r>
              <a:rPr lang="zh-TW" altLang="en-US" sz="1600" b="1" dirty="0">
                <a:solidFill>
                  <a:srgbClr val="002060"/>
                </a:solidFill>
                <a:latin typeface="微軟正黑體" panose="020B0604030504040204" pitchFamily="34" charset="-120"/>
                <a:ea typeface="微軟正黑體" panose="020B0604030504040204" pitchFamily="34" charset="-120"/>
              </a:rPr>
              <a:t>*</a:t>
            </a:r>
            <a:r>
              <a:rPr lang="en-US" altLang="zh-TW" sz="1600" b="1" dirty="0">
                <a:solidFill>
                  <a:srgbClr val="002060"/>
                </a:solidFill>
                <a:latin typeface="微軟正黑體" panose="020B0604030504040204" pitchFamily="34" charset="-120"/>
                <a:ea typeface="微軟正黑體" panose="020B0604030504040204" pitchFamily="34" charset="-120"/>
              </a:rPr>
              <a:t>0.9</a:t>
            </a:r>
            <a:r>
              <a:rPr lang="zh-TW" altLang="en-US" sz="1600" b="1" dirty="0">
                <a:solidFill>
                  <a:srgbClr val="002060"/>
                </a:solidFill>
                <a:latin typeface="微軟正黑體" panose="020B0604030504040204" pitchFamily="34" charset="-120"/>
                <a:ea typeface="微軟正黑體" panose="020B0604030504040204" pitchFamily="34" charset="-120"/>
              </a:rPr>
              <a:t>*</a:t>
            </a:r>
            <a:r>
              <a:rPr lang="en-US" altLang="zh-TW" sz="1600" b="1" dirty="0">
                <a:solidFill>
                  <a:srgbClr val="002060"/>
                </a:solidFill>
                <a:latin typeface="微軟正黑體" panose="020B0604030504040204" pitchFamily="34" charset="-120"/>
                <a:ea typeface="微軟正黑體" panose="020B0604030504040204" pitchFamily="34" charset="-120"/>
              </a:rPr>
              <a:t>38.3=13</a:t>
            </a:r>
            <a:r>
              <a:rPr lang="zh-TW" altLang="en-US" sz="2000" b="1" dirty="0">
                <a:solidFill>
                  <a:srgbClr val="002060"/>
                </a:solidFill>
                <a:latin typeface="微軟正黑體" panose="020B0604030504040204" pitchFamily="34" charset="-120"/>
                <a:ea typeface="微軟正黑體" panose="020B0604030504040204" pitchFamily="34" charset="-120"/>
              </a:rPr>
              <a:t>元</a:t>
            </a:r>
            <a:endParaRPr lang="zh-TW" altLang="en-US" sz="1600" dirty="0"/>
          </a:p>
        </p:txBody>
      </p:sp>
      <p:pic>
        <p:nvPicPr>
          <p:cNvPr id="11" name="Picture 4" descr="卡通动物园图片_卡通设计_广告设计-图行天下素材网">
            <a:extLst>
              <a:ext uri="{FF2B5EF4-FFF2-40B4-BE49-F238E27FC236}">
                <a16:creationId xmlns:a16="http://schemas.microsoft.com/office/drawing/2014/main" id="{26809097-0D58-41C7-9C4F-E4B0BB40A0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1" b="100000" l="0" r="100000">
                        <a14:foregroundMark x1="24138" y1="13825" x2="24138" y2="13825"/>
                        <a14:foregroundMark x1="45259" y1="24424" x2="45259" y2="24424"/>
                        <a14:foregroundMark x1="47845" y1="29493" x2="47845" y2="29493"/>
                        <a14:foregroundMark x1="56466" y1="11521" x2="56466" y2="11521"/>
                        <a14:foregroundMark x1="59483" y1="18433" x2="59483" y2="18433"/>
                        <a14:foregroundMark x1="74138" y1="8756" x2="74138" y2="8756"/>
                        <a14:foregroundMark x1="60776" y1="23502" x2="60776" y2="23502"/>
                        <a14:foregroundMark x1="74138" y1="20737" x2="74138" y2="20737"/>
                        <a14:backgroundMark x1="37069" y1="16590" x2="37069" y2="16590"/>
                        <a14:backgroundMark x1="8190" y1="23963" x2="8190" y2="23963"/>
                        <a14:backgroundMark x1="95690" y1="24424" x2="94397" y2="24424"/>
                        <a14:backgroundMark x1="87069" y1="27650" x2="84914" y2="28571"/>
                        <a14:backgroundMark x1="83621" y1="29493" x2="83621" y2="29493"/>
                        <a14:backgroundMark x1="87931" y1="15207" x2="87931" y2="15207"/>
                        <a14:backgroundMark x1="88793" y1="12442" x2="89224" y2="11060"/>
                        <a14:backgroundMark x1="93103" y1="6452" x2="94397" y2="5991"/>
                        <a14:backgroundMark x1="94397" y1="5069" x2="94397" y2="5069"/>
                        <a14:backgroundMark x1="94397" y1="9217" x2="95690" y2="17972"/>
                        <a14:backgroundMark x1="37931" y1="6452" x2="37931" y2="6452"/>
                        <a14:backgroundMark x1="37069" y1="6452" x2="37069" y2="6452"/>
                        <a14:backgroundMark x1="33621" y1="6452" x2="33190" y2="11521"/>
                        <a14:backgroundMark x1="32328" y1="28571" x2="32328" y2="28571"/>
                        <a14:backgroundMark x1="28879" y1="29493" x2="26724" y2="29493"/>
                        <a14:backgroundMark x1="24138" y1="29493" x2="19397" y2="28571"/>
                        <a14:backgroundMark x1="16810" y1="27650" x2="14655" y2="26267"/>
                        <a14:backgroundMark x1="8621" y1="14286" x2="8621" y2="14286"/>
                        <a14:backgroundMark x1="8621" y1="10138" x2="8621" y2="10138"/>
                        <a14:backgroundMark x1="9052" y1="7834" x2="9914" y2="7373"/>
                        <a14:backgroundMark x1="10776" y1="6912" x2="13362" y2="5991"/>
                        <a14:backgroundMark x1="50862" y1="58986" x2="50862" y2="58986"/>
                        <a14:backgroundMark x1="50431" y1="59447" x2="48276" y2="59447"/>
                        <a14:backgroundMark x1="43103" y1="59447" x2="43103" y2="59447"/>
                        <a14:backgroundMark x1="56466" y1="62212" x2="56466" y2="62212"/>
                        <a14:backgroundMark x1="64224" y1="62212" x2="64224" y2="62212"/>
                        <a14:backgroundMark x1="5172" y1="74194" x2="5172" y2="74194"/>
                        <a14:backgroundMark x1="1724" y1="71889" x2="1724" y2="71889"/>
                        <a14:backgroundMark x1="98707" y1="71889" x2="98707" y2="71889"/>
                        <a14:backgroundMark x1="60345" y1="13364" x2="60345" y2="13364"/>
                        <a14:backgroundMark x1="68534" y1="19816" x2="68534" y2="19816"/>
                        <a14:backgroundMark x1="67241" y1="23502" x2="67241" y2="23502"/>
                        <a14:backgroundMark x1="68534" y1="32258" x2="68534" y2="32258"/>
                        <a14:backgroundMark x1="66379" y1="32258" x2="66379" y2="32258"/>
                        <a14:backgroundMark x1="65517" y1="26267" x2="65517" y2="26267"/>
                        <a14:backgroundMark x1="65517" y1="21659" x2="65517" y2="21659"/>
                        <a14:backgroundMark x1="65086" y1="14286" x2="65086" y2="14286"/>
                        <a14:backgroundMark x1="71552" y1="16590" x2="71552" y2="16590"/>
                        <a14:backgroundMark x1="75000" y1="17512" x2="75000" y2="17512"/>
                        <a14:backgroundMark x1="73276" y1="16590" x2="73276" y2="16590"/>
                        <a14:backgroundMark x1="52155" y1="10599" x2="52155" y2="10599"/>
                        <a14:backgroundMark x1="45259" y1="12903" x2="45259" y2="12903"/>
                        <a14:backgroundMark x1="53017" y1="22120" x2="53017" y2="22120"/>
                        <a14:backgroundMark x1="55603" y1="29032" x2="55603" y2="29032"/>
                        <a14:backgroundMark x1="68534" y1="35945" x2="68534" y2="35945"/>
                        <a14:backgroundMark x1="70690" y1="31797" x2="70690" y2="31797"/>
                        <a14:backgroundMark x1="67672" y1="19355" x2="67672" y2="19355"/>
                        <a14:backgroundMark x1="62069" y1="18894" x2="62069" y2="18894"/>
                        <a14:backgroundMark x1="72845" y1="19355" x2="72845" y2="19355"/>
                        <a14:backgroundMark x1="72414" y1="13825" x2="72414" y2="13825"/>
                        <a14:backgroundMark x1="70690" y1="35945" x2="70690" y2="35945"/>
                      </a14:backgroundRemoval>
                    </a14:imgEffect>
                  </a14:imgLayer>
                </a14:imgProps>
              </a:ext>
              <a:ext uri="{28A0092B-C50C-407E-A947-70E740481C1C}">
                <a14:useLocalDpi xmlns:a14="http://schemas.microsoft.com/office/drawing/2010/main" val="0"/>
              </a:ext>
            </a:extLst>
          </a:blip>
          <a:srcRect/>
          <a:stretch>
            <a:fillRect/>
          </a:stretch>
        </p:blipFill>
        <p:spPr bwMode="auto">
          <a:xfrm>
            <a:off x="6221721" y="2708861"/>
            <a:ext cx="2263057" cy="21167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卡通全家出游插画图片-卡通全家出游插画素材下载_懒人图库">
            <a:extLst>
              <a:ext uri="{FF2B5EF4-FFF2-40B4-BE49-F238E27FC236}">
                <a16:creationId xmlns:a16="http://schemas.microsoft.com/office/drawing/2014/main" id="{6698987E-1C4B-41CB-BB88-6BA57D4B3D9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595" b="95736" l="6230" r="63607">
                        <a14:foregroundMark x1="61475" y1="61834" x2="61475" y2="61834"/>
                        <a14:foregroundMark x1="63115" y1="70149" x2="63115" y2="70149"/>
                        <a14:foregroundMark x1="62295" y1="78678" x2="62295" y2="78678"/>
                        <a14:foregroundMark x1="56721" y1="91471" x2="56721" y2="91471"/>
                        <a14:foregroundMark x1="64098" y1="91684" x2="64098" y2="91684"/>
                        <a14:foregroundMark x1="63607" y1="93390" x2="63607" y2="93390"/>
                        <a14:foregroundMark x1="43607" y1="92111" x2="43607" y2="92111"/>
                        <a14:foregroundMark x1="42951" y1="92324" x2="42951" y2="93177"/>
                        <a14:foregroundMark x1="42787" y1="94030" x2="42787" y2="94030"/>
                        <a14:foregroundMark x1="41639" y1="95736" x2="41639" y2="95736"/>
                        <a14:foregroundMark x1="25246" y1="84435" x2="25246" y2="84435"/>
                        <a14:foregroundMark x1="27213" y1="88060" x2="27213" y2="88060"/>
                        <a14:foregroundMark x1="15246" y1="94030" x2="15246" y2="94030"/>
                        <a14:foregroundMark x1="15082" y1="93177" x2="15082" y2="93177"/>
                        <a14:foregroundMark x1="28525" y1="90192" x2="28525" y2="90192"/>
                        <a14:foregroundMark x1="30656" y1="94030" x2="30656" y2="94030"/>
                        <a14:foregroundMark x1="27541" y1="88486" x2="27541" y2="88486"/>
                        <a14:foregroundMark x1="26393" y1="86780" x2="26393" y2="86780"/>
                        <a14:foregroundMark x1="40820" y1="94670" x2="40820" y2="94670"/>
                        <a14:foregroundMark x1="40984" y1="95522" x2="40984" y2="95522"/>
                      </a14:backgroundRemoval>
                    </a14:imgEffect>
                  </a14:imgLayer>
                </a14:imgProps>
              </a:ext>
              <a:ext uri="{28A0092B-C50C-407E-A947-70E740481C1C}">
                <a14:useLocalDpi xmlns:a14="http://schemas.microsoft.com/office/drawing/2010/main" val="0"/>
              </a:ext>
            </a:extLst>
          </a:blip>
          <a:srcRect r="33506"/>
          <a:stretch/>
        </p:blipFill>
        <p:spPr bwMode="auto">
          <a:xfrm>
            <a:off x="4451088" y="2577250"/>
            <a:ext cx="2157819" cy="240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139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lvl="0"/>
            <a:r>
              <a:rPr lang="zh-TW" altLang="en-US" sz="4000" dirty="0">
                <a:latin typeface="微軟正黑體" panose="020B0604030504040204" pitchFamily="34" charset="-120"/>
                <a:ea typeface="微軟正黑體" panose="020B0604030504040204" pitchFamily="34" charset="-120"/>
              </a:rPr>
              <a:t>技術：</a:t>
            </a:r>
            <a:r>
              <a:rPr lang="en-US" altLang="zh-TW" dirty="0">
                <a:latin typeface="微軟正黑體" panose="020B0604030504040204" pitchFamily="34" charset="-120"/>
                <a:ea typeface="微軟正黑體" panose="020B0604030504040204" pitchFamily="34" charset="-120"/>
              </a:rPr>
              <a:t>JavaScript</a:t>
            </a:r>
            <a:endParaRPr sz="4000" dirty="0">
              <a:latin typeface="微軟正黑體" panose="020B0604030504040204" pitchFamily="34" charset="-120"/>
              <a:ea typeface="微軟正黑體" panose="020B0604030504040204" pitchFamily="34" charset="-120"/>
            </a:endParaRPr>
          </a:p>
        </p:txBody>
      </p:sp>
      <p:sp>
        <p:nvSpPr>
          <p:cNvPr id="586" name="Google Shape;586;p27"/>
          <p:cNvSpPr txBox="1">
            <a:spLocks noGrp="1"/>
          </p:cNvSpPr>
          <p:nvPr>
            <p:ph type="title" idx="2"/>
          </p:nvPr>
        </p:nvSpPr>
        <p:spPr>
          <a:xfrm>
            <a:off x="4394900" y="1330425"/>
            <a:ext cx="1408800" cy="7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587" name="Google Shape;587;p27"/>
          <p:cNvSpPr txBox="1">
            <a:spLocks noGrp="1"/>
          </p:cNvSpPr>
          <p:nvPr>
            <p:ph type="subTitle" idx="1"/>
          </p:nvPr>
        </p:nvSpPr>
        <p:spPr>
          <a:xfrm>
            <a:off x="2106150" y="2992650"/>
            <a:ext cx="4931700" cy="41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extLst>
      <p:ext uri="{BB962C8B-B14F-4D97-AF65-F5344CB8AC3E}">
        <p14:creationId xmlns:p14="http://schemas.microsoft.com/office/powerpoint/2010/main" val="12909281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16" name="Google Shape;847;p34"/>
          <p:cNvSpPr txBox="1">
            <a:spLocks noGrp="1"/>
          </p:cNvSpPr>
          <p:nvPr>
            <p:ph type="title"/>
          </p:nvPr>
        </p:nvSpPr>
        <p:spPr>
          <a:xfrm>
            <a:off x="511507" y="133863"/>
            <a:ext cx="8180484" cy="698494"/>
          </a:xfrm>
          <a:prstGeom prst="rect">
            <a:avLst/>
          </a:prstGeom>
        </p:spPr>
        <p:txBody>
          <a:bodyPr spcFirstLastPara="1" wrap="square" lIns="91425" tIns="91425" rIns="91425" bIns="91425" anchor="t" anchorCtr="0">
            <a:noAutofit/>
          </a:bodyPr>
          <a:lstStyle/>
          <a:p>
            <a:r>
              <a:rPr lang="zh-TW" altLang="en-US" dirty="0">
                <a:latin typeface="微軟正黑體" panose="020B0604030504040204" pitchFamily="34" charset="-120"/>
                <a:ea typeface="微軟正黑體" panose="020B0604030504040204" pitchFamily="34" charset="-120"/>
              </a:rPr>
              <a:t>後端：地圖路線呈現與保費計算</a:t>
            </a:r>
            <a:r>
              <a:rPr lang="zh-TW" altLang="zh-TW" dirty="0">
                <a:latin typeface="微軟正黑體" panose="020B0604030504040204" pitchFamily="34" charset="-120"/>
                <a:ea typeface="微軟正黑體" panose="020B0604030504040204" pitchFamily="34" charset="-120"/>
              </a:rPr>
              <a:t/>
            </a:r>
            <a:br>
              <a:rPr lang="zh-TW" altLang="zh-TW" dirty="0">
                <a:latin typeface="微軟正黑體" panose="020B0604030504040204" pitchFamily="34" charset="-120"/>
                <a:ea typeface="微軟正黑體" panose="020B0604030504040204" pitchFamily="34" charset="-120"/>
              </a:rPr>
            </a:br>
            <a:endParaRPr lang="zh-TW" altLang="zh-TW" dirty="0">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stretch>
            <a:fillRect/>
          </a:stretch>
        </p:blipFill>
        <p:spPr>
          <a:xfrm>
            <a:off x="748572" y="4659221"/>
            <a:ext cx="2152650" cy="360000"/>
          </a:xfrm>
          <a:prstGeom prst="rect">
            <a:avLst/>
          </a:prstGeom>
        </p:spPr>
      </p:pic>
      <p:pic>
        <p:nvPicPr>
          <p:cNvPr id="18" name="圖片 17"/>
          <p:cNvPicPr>
            <a:picLocks noChangeAspect="1"/>
          </p:cNvPicPr>
          <p:nvPr/>
        </p:nvPicPr>
        <p:blipFill>
          <a:blip r:embed="rId4"/>
          <a:stretch>
            <a:fillRect/>
          </a:stretch>
        </p:blipFill>
        <p:spPr>
          <a:xfrm>
            <a:off x="748572" y="1191726"/>
            <a:ext cx="7040171" cy="360000"/>
          </a:xfrm>
          <a:prstGeom prst="rect">
            <a:avLst/>
          </a:prstGeom>
        </p:spPr>
      </p:pic>
      <p:pic>
        <p:nvPicPr>
          <p:cNvPr id="19" name="圖片 18"/>
          <p:cNvPicPr>
            <a:picLocks noChangeAspect="1"/>
          </p:cNvPicPr>
          <p:nvPr/>
        </p:nvPicPr>
        <p:blipFill>
          <a:blip r:embed="rId5"/>
          <a:stretch>
            <a:fillRect/>
          </a:stretch>
        </p:blipFill>
        <p:spPr>
          <a:xfrm>
            <a:off x="748572" y="3793226"/>
            <a:ext cx="8038065" cy="360000"/>
          </a:xfrm>
          <a:prstGeom prst="rect">
            <a:avLst/>
          </a:prstGeom>
        </p:spPr>
      </p:pic>
      <p:pic>
        <p:nvPicPr>
          <p:cNvPr id="20" name="圖片 19"/>
          <p:cNvPicPr>
            <a:picLocks noChangeAspect="1"/>
          </p:cNvPicPr>
          <p:nvPr/>
        </p:nvPicPr>
        <p:blipFill>
          <a:blip r:embed="rId6"/>
          <a:stretch>
            <a:fillRect/>
          </a:stretch>
        </p:blipFill>
        <p:spPr>
          <a:xfrm>
            <a:off x="748572" y="2927231"/>
            <a:ext cx="7456758" cy="360000"/>
          </a:xfrm>
          <a:prstGeom prst="rect">
            <a:avLst/>
          </a:prstGeom>
        </p:spPr>
      </p:pic>
      <p:pic>
        <p:nvPicPr>
          <p:cNvPr id="21" name="圖片 20"/>
          <p:cNvPicPr>
            <a:picLocks noChangeAspect="1"/>
          </p:cNvPicPr>
          <p:nvPr/>
        </p:nvPicPr>
        <p:blipFill>
          <a:blip r:embed="rId7"/>
          <a:stretch>
            <a:fillRect/>
          </a:stretch>
        </p:blipFill>
        <p:spPr>
          <a:xfrm>
            <a:off x="759170" y="2059903"/>
            <a:ext cx="4710857" cy="360000"/>
          </a:xfrm>
          <a:prstGeom prst="rect">
            <a:avLst/>
          </a:prstGeom>
        </p:spPr>
      </p:pic>
      <p:sp>
        <p:nvSpPr>
          <p:cNvPr id="22" name="文字方塊 21"/>
          <p:cNvSpPr txBox="1"/>
          <p:nvPr/>
        </p:nvSpPr>
        <p:spPr>
          <a:xfrm>
            <a:off x="644299" y="4257140"/>
            <a:ext cx="4940782"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函數作用：將行程路線與保費試算結果呈現於網站的頁面上</a:t>
            </a:r>
          </a:p>
        </p:txBody>
      </p:sp>
      <p:sp>
        <p:nvSpPr>
          <p:cNvPr id="23" name="文字方塊 22"/>
          <p:cNvSpPr txBox="1"/>
          <p:nvPr/>
        </p:nvSpPr>
        <p:spPr>
          <a:xfrm>
            <a:off x="644299" y="799504"/>
            <a:ext cx="6021196"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函數作用：取得行程的起點與終點資料並規劃路線及產出保費試算結果</a:t>
            </a:r>
            <a:endParaRPr lang="zh-TW" altLang="en-US" dirty="0"/>
          </a:p>
        </p:txBody>
      </p:sp>
      <p:sp>
        <p:nvSpPr>
          <p:cNvPr id="24" name="文字方塊 23"/>
          <p:cNvSpPr txBox="1"/>
          <p:nvPr/>
        </p:nvSpPr>
        <p:spPr>
          <a:xfrm>
            <a:off x="644298" y="2518090"/>
            <a:ext cx="7874059"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函數作用：針對某個時間區間做判斷並回傳該區間的國道省道尖峰離峰白天夜晚係數數值</a:t>
            </a:r>
            <a:endParaRPr lang="zh-TW" altLang="en-US" dirty="0"/>
          </a:p>
        </p:txBody>
      </p:sp>
      <p:sp>
        <p:nvSpPr>
          <p:cNvPr id="25" name="文字方塊 24"/>
          <p:cNvSpPr txBox="1"/>
          <p:nvPr/>
        </p:nvSpPr>
        <p:spPr>
          <a:xfrm>
            <a:off x="644299" y="1652024"/>
            <a:ext cx="6021196"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函數作用：判斷使用者年齡性別所對應的係數為何並回傳數值</a:t>
            </a:r>
            <a:endParaRPr lang="zh-TW" altLang="en-US" dirty="0"/>
          </a:p>
        </p:txBody>
      </p:sp>
      <p:sp>
        <p:nvSpPr>
          <p:cNvPr id="26" name="文字方塊 25"/>
          <p:cNvSpPr txBox="1"/>
          <p:nvPr/>
        </p:nvSpPr>
        <p:spPr>
          <a:xfrm>
            <a:off x="644298" y="3384156"/>
            <a:ext cx="7384775"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函數作用：將所有時間區段的係數值相加得到最終的國道省道尖峰離峰白天夜晚係數數值</a:t>
            </a:r>
            <a:endParaRPr lang="zh-TW" altLang="en-US" dirty="0"/>
          </a:p>
        </p:txBody>
      </p:sp>
    </p:spTree>
    <p:extLst>
      <p:ext uri="{BB962C8B-B14F-4D97-AF65-F5344CB8AC3E}">
        <p14:creationId xmlns:p14="http://schemas.microsoft.com/office/powerpoint/2010/main" val="4050624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網頁呈現與操作</a:t>
            </a:r>
            <a:endParaRPr sz="4000" dirty="0">
              <a:latin typeface="微軟正黑體" panose="020B0604030504040204" pitchFamily="34" charset="-120"/>
              <a:ea typeface="微軟正黑體" panose="020B0604030504040204" pitchFamily="34" charset="-120"/>
            </a:endParaRPr>
          </a:p>
        </p:txBody>
      </p:sp>
      <p:sp>
        <p:nvSpPr>
          <p:cNvPr id="586" name="Google Shape;586;p27"/>
          <p:cNvSpPr txBox="1">
            <a:spLocks noGrp="1"/>
          </p:cNvSpPr>
          <p:nvPr>
            <p:ph type="title" idx="2"/>
          </p:nvPr>
        </p:nvSpPr>
        <p:spPr>
          <a:xfrm>
            <a:off x="4394900" y="1330425"/>
            <a:ext cx="1408800" cy="7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微軟正黑體" panose="020B0604030504040204" pitchFamily="34" charset="-120"/>
                <a:ea typeface="微軟正黑體" panose="020B0604030504040204" pitchFamily="34" charset="-120"/>
              </a:rPr>
              <a:t>0</a:t>
            </a:r>
            <a:r>
              <a:rPr lang="en-US" dirty="0">
                <a:latin typeface="微軟正黑體" panose="020B0604030504040204" pitchFamily="34" charset="-120"/>
                <a:ea typeface="微軟正黑體" panose="020B0604030504040204" pitchFamily="34" charset="-120"/>
              </a:rPr>
              <a:t>4</a:t>
            </a:r>
            <a:endParaRPr dirty="0">
              <a:latin typeface="微軟正黑體" panose="020B0604030504040204" pitchFamily="34" charset="-120"/>
              <a:ea typeface="微軟正黑體" panose="020B0604030504040204" pitchFamily="34" charset="-120"/>
            </a:endParaRPr>
          </a:p>
        </p:txBody>
      </p:sp>
      <p:sp>
        <p:nvSpPr>
          <p:cNvPr id="587" name="Google Shape;587;p27"/>
          <p:cNvSpPr txBox="1">
            <a:spLocks noGrp="1"/>
          </p:cNvSpPr>
          <p:nvPr>
            <p:ph type="subTitle" idx="1"/>
          </p:nvPr>
        </p:nvSpPr>
        <p:spPr>
          <a:xfrm>
            <a:off x="2106150" y="2992650"/>
            <a:ext cx="4931700" cy="41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extLst>
      <p:ext uri="{BB962C8B-B14F-4D97-AF65-F5344CB8AC3E}">
        <p14:creationId xmlns:p14="http://schemas.microsoft.com/office/powerpoint/2010/main" val="549776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5"/>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000" b="1" dirty="0">
                <a:latin typeface="微軟正黑體" panose="020B0604030504040204" pitchFamily="34" charset="-120"/>
                <a:ea typeface="微軟正黑體" panose="020B0604030504040204" pitchFamily="34" charset="-120"/>
                <a:cs typeface="Lora"/>
                <a:sym typeface="Lora"/>
              </a:rPr>
              <a:t>大綱</a:t>
            </a:r>
            <a:endParaRPr sz="3000" b="1" dirty="0">
              <a:latin typeface="微軟正黑體" panose="020B0604030504040204" pitchFamily="34" charset="-120"/>
              <a:ea typeface="微軟正黑體" panose="020B0604030504040204" pitchFamily="34" charset="-120"/>
              <a:cs typeface="Lora"/>
              <a:sym typeface="Lora"/>
            </a:endParaRPr>
          </a:p>
        </p:txBody>
      </p:sp>
      <p:sp>
        <p:nvSpPr>
          <p:cNvPr id="456" name="Google Shape;456;p25"/>
          <p:cNvSpPr txBox="1">
            <a:spLocks noGrp="1"/>
          </p:cNvSpPr>
          <p:nvPr>
            <p:ph type="subTitle" idx="1"/>
          </p:nvPr>
        </p:nvSpPr>
        <p:spPr>
          <a:xfrm>
            <a:off x="2282282" y="1288100"/>
            <a:ext cx="2268932" cy="386000"/>
          </a:xfrm>
          <a:prstGeom prst="rect">
            <a:avLst/>
          </a:prstGeom>
        </p:spPr>
        <p:txBody>
          <a:bodyPr spcFirstLastPara="1" wrap="square" lIns="91425" tIns="91425" rIns="91425" bIns="91425" anchor="t" anchorCtr="0">
            <a:noAutofit/>
          </a:bodyPr>
          <a:lstStyle/>
          <a:p>
            <a:pPr marL="0" lvl="0" indent="0">
              <a:spcAft>
                <a:spcPts val="1600"/>
              </a:spcAft>
              <a:buClr>
                <a:srgbClr val="000000"/>
              </a:buClr>
              <a:buFont typeface="Arial"/>
              <a:buNone/>
            </a:pPr>
            <a:r>
              <a:rPr lang="zh-TW" altLang="en-US" sz="2000" dirty="0">
                <a:latin typeface="微軟正黑體" panose="020B0604030504040204" pitchFamily="34" charset="-120"/>
                <a:ea typeface="微軟正黑體" panose="020B0604030504040204" pitchFamily="34" charset="-120"/>
                <a:sym typeface="Arial"/>
              </a:rPr>
              <a:t>產品</a:t>
            </a:r>
            <a:r>
              <a:rPr lang="zh-TW" altLang="en-US" sz="2000" dirty="0">
                <a:latin typeface="微軟正黑體" panose="020B0604030504040204" pitchFamily="34" charset="-120"/>
                <a:ea typeface="微軟正黑體" panose="020B0604030504040204" pitchFamily="34" charset="-120"/>
              </a:rPr>
              <a:t>簡介</a:t>
            </a:r>
            <a:endParaRPr sz="2000" dirty="0">
              <a:latin typeface="微軟正黑體" panose="020B0604030504040204" pitchFamily="34" charset="-120"/>
              <a:ea typeface="微軟正黑體" panose="020B0604030504040204" pitchFamily="34" charset="-120"/>
            </a:endParaRPr>
          </a:p>
        </p:txBody>
      </p:sp>
      <p:sp>
        <p:nvSpPr>
          <p:cNvPr id="459" name="Google Shape;459;p25"/>
          <p:cNvSpPr/>
          <p:nvPr/>
        </p:nvSpPr>
        <p:spPr>
          <a:xfrm rot="20378674">
            <a:off x="1583078" y="1451425"/>
            <a:ext cx="35765" cy="16810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60" name="Google Shape;460;p25"/>
          <p:cNvSpPr/>
          <p:nvPr/>
        </p:nvSpPr>
        <p:spPr>
          <a:xfrm rot="9456033">
            <a:off x="1519544" y="1526866"/>
            <a:ext cx="162863" cy="17226"/>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nvGrpSpPr>
          <p:cNvPr id="467" name="Google Shape;467;p25"/>
          <p:cNvGrpSpPr/>
          <p:nvPr/>
        </p:nvGrpSpPr>
        <p:grpSpPr>
          <a:xfrm rot="-1221326">
            <a:off x="1486225" y="2087352"/>
            <a:ext cx="163427" cy="168105"/>
            <a:chOff x="1980954" y="4639503"/>
            <a:chExt cx="143372" cy="159996"/>
          </a:xfrm>
        </p:grpSpPr>
        <p:sp>
          <p:nvSpPr>
            <p:cNvPr id="468" name="Google Shape;468;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69" name="Google Shape;469;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0" name="Google Shape;470;p25"/>
          <p:cNvGrpSpPr/>
          <p:nvPr/>
        </p:nvGrpSpPr>
        <p:grpSpPr>
          <a:xfrm rot="-1221326">
            <a:off x="1503804" y="3453780"/>
            <a:ext cx="163427" cy="168105"/>
            <a:chOff x="1980954" y="4639503"/>
            <a:chExt cx="143372" cy="159996"/>
          </a:xfrm>
        </p:grpSpPr>
        <p:sp>
          <p:nvSpPr>
            <p:cNvPr id="471"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72"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3" name="Google Shape;473;p25"/>
          <p:cNvGrpSpPr/>
          <p:nvPr/>
        </p:nvGrpSpPr>
        <p:grpSpPr>
          <a:xfrm rot="-1221326">
            <a:off x="1476525" y="4076749"/>
            <a:ext cx="163427" cy="168105"/>
            <a:chOff x="1980954" y="4639503"/>
            <a:chExt cx="143372" cy="159996"/>
          </a:xfrm>
        </p:grpSpPr>
        <p:sp>
          <p:nvSpPr>
            <p:cNvPr id="474"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475"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476" name="Google Shape;476;p25"/>
          <p:cNvGrpSpPr/>
          <p:nvPr/>
        </p:nvGrpSpPr>
        <p:grpSpPr>
          <a:xfrm rot="-2481916">
            <a:off x="8453076" y="2345598"/>
            <a:ext cx="522996" cy="543648"/>
            <a:chOff x="1361275" y="244825"/>
            <a:chExt cx="4833925" cy="5166575"/>
          </a:xfrm>
        </p:grpSpPr>
        <p:sp>
          <p:nvSpPr>
            <p:cNvPr id="477" name="Google Shape;477;p2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25"/>
          <p:cNvSpPr txBox="1">
            <a:spLocks noGrp="1"/>
          </p:cNvSpPr>
          <p:nvPr>
            <p:ph type="title" idx="9"/>
          </p:nvPr>
        </p:nvSpPr>
        <p:spPr>
          <a:xfrm>
            <a:off x="1739188" y="1345061"/>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Lora"/>
                <a:ea typeface="Lora"/>
                <a:cs typeface="Lora"/>
                <a:sym typeface="Lora"/>
              </a:rPr>
              <a:t>01</a:t>
            </a:r>
            <a:endParaRPr sz="2000" b="1" dirty="0">
              <a:latin typeface="Lora"/>
              <a:ea typeface="Lora"/>
              <a:cs typeface="Lora"/>
              <a:sym typeface="Lora"/>
            </a:endParaRPr>
          </a:p>
        </p:txBody>
      </p:sp>
      <p:sp>
        <p:nvSpPr>
          <p:cNvPr id="498" name="Google Shape;498;p25"/>
          <p:cNvSpPr txBox="1">
            <a:spLocks noGrp="1"/>
          </p:cNvSpPr>
          <p:nvPr>
            <p:ph type="title" idx="13"/>
          </p:nvPr>
        </p:nvSpPr>
        <p:spPr>
          <a:xfrm>
            <a:off x="1734038" y="1954822"/>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Lora"/>
                <a:ea typeface="Lora"/>
                <a:cs typeface="Lora"/>
                <a:sym typeface="Lora"/>
              </a:rPr>
              <a:t>02</a:t>
            </a:r>
            <a:endParaRPr sz="1800" b="1" dirty="0">
              <a:latin typeface="Lora"/>
              <a:ea typeface="Lora"/>
              <a:cs typeface="Lora"/>
              <a:sym typeface="Lora"/>
            </a:endParaRPr>
          </a:p>
        </p:txBody>
      </p:sp>
      <p:sp>
        <p:nvSpPr>
          <p:cNvPr id="499" name="Google Shape;499;p25"/>
          <p:cNvSpPr txBox="1">
            <a:spLocks noGrp="1"/>
          </p:cNvSpPr>
          <p:nvPr>
            <p:ph type="title" idx="14"/>
          </p:nvPr>
        </p:nvSpPr>
        <p:spPr>
          <a:xfrm>
            <a:off x="1756295" y="332878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Lora"/>
                <a:ea typeface="Lora"/>
                <a:cs typeface="Lora"/>
                <a:sym typeface="Lora"/>
              </a:rPr>
              <a:t>0</a:t>
            </a:r>
            <a:r>
              <a:rPr lang="en-US" altLang="zh-TW" sz="2000" b="1" dirty="0">
                <a:latin typeface="Lora"/>
                <a:ea typeface="Lora"/>
                <a:cs typeface="Lora"/>
                <a:sym typeface="Lora"/>
              </a:rPr>
              <a:t>4</a:t>
            </a:r>
            <a:endParaRPr sz="1800" b="1" dirty="0">
              <a:latin typeface="Lora"/>
              <a:ea typeface="Lora"/>
              <a:cs typeface="Lora"/>
              <a:sym typeface="Lora"/>
            </a:endParaRPr>
          </a:p>
        </p:txBody>
      </p:sp>
      <p:sp>
        <p:nvSpPr>
          <p:cNvPr id="500" name="Google Shape;500;p25"/>
          <p:cNvSpPr txBox="1">
            <a:spLocks noGrp="1"/>
          </p:cNvSpPr>
          <p:nvPr>
            <p:ph type="title" idx="15"/>
          </p:nvPr>
        </p:nvSpPr>
        <p:spPr>
          <a:xfrm>
            <a:off x="1758981" y="395410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Lora"/>
                <a:ea typeface="Lora"/>
                <a:cs typeface="Lora"/>
                <a:sym typeface="Lora"/>
              </a:rPr>
              <a:t>0</a:t>
            </a:r>
            <a:r>
              <a:rPr lang="en-US" altLang="zh-TW" sz="2000" dirty="0"/>
              <a:t>5</a:t>
            </a:r>
            <a:endParaRPr sz="2000" b="1" dirty="0">
              <a:latin typeface="Lora"/>
              <a:ea typeface="Lora"/>
              <a:cs typeface="Lora"/>
              <a:sym typeface="Lora"/>
            </a:endParaRPr>
          </a:p>
        </p:txBody>
      </p:sp>
      <p:grpSp>
        <p:nvGrpSpPr>
          <p:cNvPr id="501" name="Google Shape;501;p25"/>
          <p:cNvGrpSpPr/>
          <p:nvPr/>
        </p:nvGrpSpPr>
        <p:grpSpPr>
          <a:xfrm rot="-3719875">
            <a:off x="7685085" y="3347122"/>
            <a:ext cx="2289273" cy="2276257"/>
            <a:chOff x="1174625" y="279475"/>
            <a:chExt cx="5197400" cy="5180500"/>
          </a:xfrm>
        </p:grpSpPr>
        <p:sp>
          <p:nvSpPr>
            <p:cNvPr id="502" name="Google Shape;502;p25"/>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5"/>
          <p:cNvSpPr/>
          <p:nvPr/>
        </p:nvSpPr>
        <p:spPr>
          <a:xfrm rot="3333790">
            <a:off x="6737810" y="-274037"/>
            <a:ext cx="3606691" cy="212643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rot="1714158">
            <a:off x="4597980" y="-155090"/>
            <a:ext cx="6133825" cy="1447735"/>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514" name="Google Shape;514;p25"/>
          <p:cNvSpPr/>
          <p:nvPr/>
        </p:nvSpPr>
        <p:spPr>
          <a:xfrm rot="5153295">
            <a:off x="-3460642" y="1619273"/>
            <a:ext cx="7905543" cy="190495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3" name="矩形 2"/>
          <p:cNvSpPr/>
          <p:nvPr/>
        </p:nvSpPr>
        <p:spPr>
          <a:xfrm>
            <a:off x="2271884" y="1954437"/>
            <a:ext cx="1723549" cy="400110"/>
          </a:xfrm>
          <a:prstGeom prst="rect">
            <a:avLst/>
          </a:prstGeom>
        </p:spPr>
        <p:txBody>
          <a:bodyPr wrap="none">
            <a:spAutoFit/>
          </a:bodyPr>
          <a:lstStyle/>
          <a:p>
            <a:pPr lvl="0">
              <a:spcAft>
                <a:spcPts val="1600"/>
              </a:spcAft>
            </a:pPr>
            <a:r>
              <a:rPr lang="zh-TW" altLang="en-US" sz="2000" b="1" dirty="0">
                <a:solidFill>
                  <a:srgbClr val="005761"/>
                </a:solidFill>
                <a:latin typeface="微軟正黑體" panose="020B0604030504040204" pitchFamily="34" charset="-120"/>
                <a:ea typeface="微軟正黑體" panose="020B0604030504040204" pitchFamily="34" charset="-120"/>
                <a:cs typeface="Lora"/>
                <a:sym typeface="Lora"/>
              </a:rPr>
              <a:t>保險係數分析</a:t>
            </a:r>
          </a:p>
        </p:txBody>
      </p:sp>
      <p:sp>
        <p:nvSpPr>
          <p:cNvPr id="4" name="矩形 3"/>
          <p:cNvSpPr/>
          <p:nvPr/>
        </p:nvSpPr>
        <p:spPr>
          <a:xfrm>
            <a:off x="2288911" y="2622324"/>
            <a:ext cx="2079415" cy="400110"/>
          </a:xfrm>
          <a:prstGeom prst="rect">
            <a:avLst/>
          </a:prstGeom>
        </p:spPr>
        <p:txBody>
          <a:bodyPr wrap="none">
            <a:spAutoFit/>
          </a:bodyPr>
          <a:lstStyle/>
          <a:p>
            <a:pPr>
              <a:spcAft>
                <a:spcPts val="1600"/>
              </a:spcAft>
            </a:pPr>
            <a:r>
              <a:rPr lang="zh-TW" altLang="en-US" sz="2000" b="1" dirty="0">
                <a:solidFill>
                  <a:srgbClr val="005761"/>
                </a:solidFill>
                <a:latin typeface="微軟正黑體" panose="020B0604030504040204" pitchFamily="34" charset="-120"/>
                <a:ea typeface="微軟正黑體" panose="020B0604030504040204" pitchFamily="34" charset="-120"/>
                <a:cs typeface="Lora"/>
              </a:rPr>
              <a:t>技術：</a:t>
            </a:r>
            <a:r>
              <a:rPr lang="en-US" altLang="zh-TW" sz="1800" b="1" dirty="0">
                <a:solidFill>
                  <a:srgbClr val="005761"/>
                </a:solidFill>
                <a:latin typeface="微軟正黑體" panose="020B0604030504040204" pitchFamily="34" charset="-120"/>
                <a:ea typeface="微軟正黑體" panose="020B0604030504040204" pitchFamily="34" charset="-120"/>
                <a:cs typeface="Lora"/>
              </a:rPr>
              <a:t>JavaScript</a:t>
            </a:r>
            <a:endParaRPr lang="zh-TW" altLang="en-US" sz="1800" b="1" dirty="0">
              <a:solidFill>
                <a:srgbClr val="005761"/>
              </a:solidFill>
              <a:latin typeface="微軟正黑體" panose="020B0604030504040204" pitchFamily="34" charset="-120"/>
              <a:ea typeface="微軟正黑體" panose="020B0604030504040204" pitchFamily="34" charset="-120"/>
              <a:cs typeface="Lora"/>
              <a:sym typeface="Lora"/>
            </a:endParaRPr>
          </a:p>
        </p:txBody>
      </p:sp>
      <p:sp>
        <p:nvSpPr>
          <p:cNvPr id="5" name="矩形 4"/>
          <p:cNvSpPr/>
          <p:nvPr/>
        </p:nvSpPr>
        <p:spPr>
          <a:xfrm>
            <a:off x="2292184" y="3953074"/>
            <a:ext cx="1723549" cy="400110"/>
          </a:xfrm>
          <a:prstGeom prst="rect">
            <a:avLst/>
          </a:prstGeom>
        </p:spPr>
        <p:txBody>
          <a:bodyPr wrap="none">
            <a:spAutoFit/>
          </a:bodyPr>
          <a:lstStyle/>
          <a:p>
            <a:pPr lvl="0">
              <a:spcAft>
                <a:spcPts val="1600"/>
              </a:spcAft>
            </a:pPr>
            <a:r>
              <a:rPr lang="zh-TW" altLang="en-US" sz="2000" b="1" dirty="0">
                <a:solidFill>
                  <a:srgbClr val="005761"/>
                </a:solidFill>
                <a:latin typeface="微軟正黑體" panose="020B0604030504040204" pitchFamily="34" charset="-120"/>
                <a:ea typeface="微軟正黑體" panose="020B0604030504040204" pitchFamily="34" charset="-120"/>
                <a:cs typeface="Lora"/>
                <a:sym typeface="Lora"/>
              </a:rPr>
              <a:t>未來改善方向</a:t>
            </a:r>
          </a:p>
        </p:txBody>
      </p:sp>
      <p:grpSp>
        <p:nvGrpSpPr>
          <p:cNvPr id="57" name="Google Shape;470;p25"/>
          <p:cNvGrpSpPr/>
          <p:nvPr/>
        </p:nvGrpSpPr>
        <p:grpSpPr>
          <a:xfrm rot="-1221326">
            <a:off x="1456090" y="2759159"/>
            <a:ext cx="163427" cy="168105"/>
            <a:chOff x="1980954" y="4639503"/>
            <a:chExt cx="143372" cy="159996"/>
          </a:xfrm>
        </p:grpSpPr>
        <p:sp>
          <p:nvSpPr>
            <p:cNvPr id="58"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59"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60" name="Google Shape;499;p25"/>
          <p:cNvSpPr txBox="1">
            <a:spLocks/>
          </p:cNvSpPr>
          <p:nvPr/>
        </p:nvSpPr>
        <p:spPr>
          <a:xfrm>
            <a:off x="1736365" y="2631773"/>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sz="2000" dirty="0"/>
              <a:t>03</a:t>
            </a:r>
            <a:endParaRPr lang="en" dirty="0"/>
          </a:p>
        </p:txBody>
      </p:sp>
      <p:sp>
        <p:nvSpPr>
          <p:cNvPr id="61" name="矩形 60"/>
          <p:cNvSpPr/>
          <p:nvPr/>
        </p:nvSpPr>
        <p:spPr>
          <a:xfrm>
            <a:off x="2271884" y="3298790"/>
            <a:ext cx="1980029" cy="400110"/>
          </a:xfrm>
          <a:prstGeom prst="rect">
            <a:avLst/>
          </a:prstGeom>
        </p:spPr>
        <p:txBody>
          <a:bodyPr wrap="none">
            <a:spAutoFit/>
          </a:bodyPr>
          <a:lstStyle/>
          <a:p>
            <a:pPr>
              <a:spcAft>
                <a:spcPts val="1600"/>
              </a:spcAft>
            </a:pPr>
            <a:r>
              <a:rPr lang="zh-TW" altLang="en-US" sz="2000" b="1" dirty="0">
                <a:solidFill>
                  <a:srgbClr val="005761"/>
                </a:solidFill>
                <a:latin typeface="微軟正黑體" panose="020B0604030504040204" pitchFamily="34" charset="-120"/>
                <a:ea typeface="微軟正黑體" panose="020B0604030504040204" pitchFamily="34" charset="-120"/>
                <a:cs typeface="Lora"/>
                <a:sym typeface="Lora"/>
              </a:rPr>
              <a:t>網頁呈現與操作</a:t>
            </a:r>
          </a:p>
        </p:txBody>
      </p:sp>
    </p:spTree>
    <p:extLst>
      <p:ext uri="{BB962C8B-B14F-4D97-AF65-F5344CB8AC3E}">
        <p14:creationId xmlns:p14="http://schemas.microsoft.com/office/powerpoint/2010/main" val="317388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52268" y="142823"/>
            <a:ext cx="7704000" cy="572700"/>
          </a:xfrm>
          <a:prstGeom prst="rect">
            <a:avLst/>
          </a:prstGeom>
        </p:spPr>
        <p:txBody>
          <a:bodyPr spcFirstLastPara="1" wrap="square" lIns="91425" tIns="91425" rIns="91425" bIns="91425" anchor="t" anchorCtr="0">
            <a:noAutofit/>
          </a:bodyPr>
          <a:lstStyle/>
          <a:p>
            <a:pPr lvl="0"/>
            <a:r>
              <a:rPr lang="zh-TW" altLang="en-US" dirty="0">
                <a:latin typeface="微軟正黑體" panose="020B0604030504040204" pitchFamily="34" charset="-120"/>
                <a:ea typeface="微軟正黑體" panose="020B0604030504040204" pitchFamily="34" charset="-120"/>
              </a:rPr>
              <a:t>客戶資料庫建置與連接</a:t>
            </a:r>
            <a:r>
              <a:rPr lang="en-US" altLang="zh-TW" dirty="0">
                <a:latin typeface="微軟正黑體" panose="020B0604030504040204" pitchFamily="34" charset="-120"/>
                <a:ea typeface="微軟正黑體" panose="020B0604030504040204" pitchFamily="34" charset="-120"/>
              </a:rPr>
              <a:t>(PHP)</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pic>
        <p:nvPicPr>
          <p:cNvPr id="5" name="圖片 4">
            <a:extLst>
              <a:ext uri="{FF2B5EF4-FFF2-40B4-BE49-F238E27FC236}">
                <a16:creationId xmlns:a16="http://schemas.microsoft.com/office/drawing/2014/main" id="{75B6651F-3E36-4075-8D5D-C51D2004DC56}"/>
              </a:ext>
            </a:extLst>
          </p:cNvPr>
          <p:cNvPicPr>
            <a:picLocks noChangeAspect="1"/>
          </p:cNvPicPr>
          <p:nvPr/>
        </p:nvPicPr>
        <p:blipFill>
          <a:blip r:embed="rId3"/>
          <a:stretch>
            <a:fillRect/>
          </a:stretch>
        </p:blipFill>
        <p:spPr>
          <a:xfrm>
            <a:off x="-3867" y="1234069"/>
            <a:ext cx="4557287" cy="3830327"/>
          </a:xfrm>
          <a:prstGeom prst="rect">
            <a:avLst/>
          </a:prstGeom>
        </p:spPr>
      </p:pic>
      <p:pic>
        <p:nvPicPr>
          <p:cNvPr id="9" name="圖片 8">
            <a:extLst>
              <a:ext uri="{FF2B5EF4-FFF2-40B4-BE49-F238E27FC236}">
                <a16:creationId xmlns:a16="http://schemas.microsoft.com/office/drawing/2014/main" id="{DD20C4E1-E752-4972-85BD-78F99D8FFADA}"/>
              </a:ext>
            </a:extLst>
          </p:cNvPr>
          <p:cNvPicPr>
            <a:picLocks noChangeAspect="1"/>
          </p:cNvPicPr>
          <p:nvPr/>
        </p:nvPicPr>
        <p:blipFill>
          <a:blip r:embed="rId4"/>
          <a:stretch>
            <a:fillRect/>
          </a:stretch>
        </p:blipFill>
        <p:spPr>
          <a:xfrm>
            <a:off x="4067604" y="1297788"/>
            <a:ext cx="5076396" cy="3766608"/>
          </a:xfrm>
          <a:prstGeom prst="rect">
            <a:avLst/>
          </a:prstGeom>
        </p:spPr>
      </p:pic>
    </p:spTree>
    <p:extLst>
      <p:ext uri="{BB962C8B-B14F-4D97-AF65-F5344CB8AC3E}">
        <p14:creationId xmlns:p14="http://schemas.microsoft.com/office/powerpoint/2010/main" val="2327165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52268" y="142823"/>
            <a:ext cx="7704000" cy="572700"/>
          </a:xfrm>
          <a:prstGeom prst="rect">
            <a:avLst/>
          </a:prstGeom>
        </p:spPr>
        <p:txBody>
          <a:bodyPr spcFirstLastPara="1" wrap="square" lIns="91425" tIns="91425" rIns="91425" bIns="91425" anchor="t" anchorCtr="0">
            <a:noAutofit/>
          </a:bodyPr>
          <a:lstStyle/>
          <a:p>
            <a:pPr lvl="0"/>
            <a:r>
              <a:rPr lang="zh-TW" altLang="en-US" dirty="0">
                <a:latin typeface="微軟正黑體" panose="020B0604030504040204" pitchFamily="34" charset="-120"/>
                <a:ea typeface="微軟正黑體" panose="020B0604030504040204" pitchFamily="34" charset="-120"/>
              </a:rPr>
              <a:t>透過</a:t>
            </a:r>
            <a:r>
              <a:rPr lang="en-US" altLang="zh-TW" dirty="0">
                <a:latin typeface="微軟正黑體" panose="020B0604030504040204" pitchFamily="34" charset="-120"/>
                <a:ea typeface="微軟正黑體" panose="020B0604030504040204" pitchFamily="34" charset="-120"/>
              </a:rPr>
              <a:t>PHP</a:t>
            </a:r>
            <a:r>
              <a:rPr lang="zh-TW" altLang="en-US" dirty="0">
                <a:latin typeface="微軟正黑體" panose="020B0604030504040204" pitchFamily="34" charset="-120"/>
                <a:ea typeface="微軟正黑體" panose="020B0604030504040204" pitchFamily="34" charset="-120"/>
              </a:rPr>
              <a:t>使帳號可註冊、登入</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pic>
        <p:nvPicPr>
          <p:cNvPr id="6" name="圖片 5">
            <a:extLst>
              <a:ext uri="{FF2B5EF4-FFF2-40B4-BE49-F238E27FC236}">
                <a16:creationId xmlns:a16="http://schemas.microsoft.com/office/drawing/2014/main" id="{0FE6333D-E271-4919-B1AE-FC31BC985A98}"/>
              </a:ext>
            </a:extLst>
          </p:cNvPr>
          <p:cNvPicPr>
            <a:picLocks noChangeAspect="1"/>
          </p:cNvPicPr>
          <p:nvPr/>
        </p:nvPicPr>
        <p:blipFill>
          <a:blip r:embed="rId3"/>
          <a:stretch>
            <a:fillRect/>
          </a:stretch>
        </p:blipFill>
        <p:spPr>
          <a:xfrm>
            <a:off x="0" y="762049"/>
            <a:ext cx="9144000" cy="2912698"/>
          </a:xfrm>
          <a:prstGeom prst="rect">
            <a:avLst/>
          </a:prstGeom>
        </p:spPr>
      </p:pic>
      <p:pic>
        <p:nvPicPr>
          <p:cNvPr id="8" name="圖片 7">
            <a:extLst>
              <a:ext uri="{FF2B5EF4-FFF2-40B4-BE49-F238E27FC236}">
                <a16:creationId xmlns:a16="http://schemas.microsoft.com/office/drawing/2014/main" id="{1A28E2AB-E4E6-4697-B1B0-5EEBB42CB722}"/>
              </a:ext>
            </a:extLst>
          </p:cNvPr>
          <p:cNvPicPr>
            <a:picLocks noChangeAspect="1"/>
          </p:cNvPicPr>
          <p:nvPr/>
        </p:nvPicPr>
        <p:blipFill>
          <a:blip r:embed="rId4"/>
          <a:stretch>
            <a:fillRect/>
          </a:stretch>
        </p:blipFill>
        <p:spPr>
          <a:xfrm>
            <a:off x="4986443" y="3907759"/>
            <a:ext cx="3878916" cy="975445"/>
          </a:xfrm>
          <a:prstGeom prst="rect">
            <a:avLst/>
          </a:prstGeom>
        </p:spPr>
      </p:pic>
      <p:pic>
        <p:nvPicPr>
          <p:cNvPr id="13" name="圖片 12">
            <a:extLst>
              <a:ext uri="{FF2B5EF4-FFF2-40B4-BE49-F238E27FC236}">
                <a16:creationId xmlns:a16="http://schemas.microsoft.com/office/drawing/2014/main" id="{5E778BBD-B301-4642-AABE-1D935A885420}"/>
              </a:ext>
            </a:extLst>
          </p:cNvPr>
          <p:cNvPicPr>
            <a:picLocks noChangeAspect="1"/>
          </p:cNvPicPr>
          <p:nvPr/>
        </p:nvPicPr>
        <p:blipFill>
          <a:blip r:embed="rId5"/>
          <a:stretch>
            <a:fillRect/>
          </a:stretch>
        </p:blipFill>
        <p:spPr>
          <a:xfrm>
            <a:off x="29749" y="2746320"/>
            <a:ext cx="4956694" cy="2322879"/>
          </a:xfrm>
          <a:prstGeom prst="rect">
            <a:avLst/>
          </a:prstGeom>
        </p:spPr>
      </p:pic>
    </p:spTree>
    <p:extLst>
      <p:ext uri="{BB962C8B-B14F-4D97-AF65-F5344CB8AC3E}">
        <p14:creationId xmlns:p14="http://schemas.microsoft.com/office/powerpoint/2010/main" val="5549728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52268" y="142823"/>
            <a:ext cx="7704000" cy="572700"/>
          </a:xfrm>
          <a:prstGeom prst="rect">
            <a:avLst/>
          </a:prstGeom>
        </p:spPr>
        <p:txBody>
          <a:bodyPr spcFirstLastPara="1" wrap="square" lIns="91425" tIns="91425" rIns="91425" bIns="91425" anchor="t" anchorCtr="0">
            <a:noAutofit/>
          </a:bodyPr>
          <a:lstStyle/>
          <a:p>
            <a:pPr lvl="0"/>
            <a:r>
              <a:rPr lang="zh-TW" altLang="en-US" dirty="0">
                <a:latin typeface="微軟正黑體" panose="020B0604030504040204" pitchFamily="34" charset="-120"/>
                <a:ea typeface="微軟正黑體" panose="020B0604030504040204" pitchFamily="34" charset="-120"/>
              </a:rPr>
              <a:t>利用</a:t>
            </a:r>
            <a:r>
              <a:rPr lang="en-US" altLang="zh-TW" dirty="0">
                <a:latin typeface="微軟正黑體" panose="020B0604030504040204" pitchFamily="34" charset="-120"/>
                <a:ea typeface="微軟正黑體" panose="020B0604030504040204" pitchFamily="34" charset="-120"/>
              </a:rPr>
              <a:t>JS</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PHP</a:t>
            </a:r>
            <a:r>
              <a:rPr lang="zh-TW" altLang="en-US" dirty="0">
                <a:latin typeface="微軟正黑體" panose="020B0604030504040204" pitchFamily="34" charset="-120"/>
                <a:ea typeface="微軟正黑體" panose="020B0604030504040204" pitchFamily="34" charset="-120"/>
              </a:rPr>
              <a:t>傳值，使保費試算</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pic>
        <p:nvPicPr>
          <p:cNvPr id="11" name="圖片 10">
            <a:extLst>
              <a:ext uri="{FF2B5EF4-FFF2-40B4-BE49-F238E27FC236}">
                <a16:creationId xmlns:a16="http://schemas.microsoft.com/office/drawing/2014/main" id="{71523982-6CC5-47A5-A850-EDA8061326EF}"/>
              </a:ext>
            </a:extLst>
          </p:cNvPr>
          <p:cNvPicPr>
            <a:picLocks noChangeAspect="1"/>
          </p:cNvPicPr>
          <p:nvPr/>
        </p:nvPicPr>
        <p:blipFill>
          <a:blip r:embed="rId3"/>
          <a:stretch>
            <a:fillRect/>
          </a:stretch>
        </p:blipFill>
        <p:spPr>
          <a:xfrm>
            <a:off x="328706" y="772014"/>
            <a:ext cx="8351124" cy="4077646"/>
          </a:xfrm>
          <a:prstGeom prst="rect">
            <a:avLst/>
          </a:prstGeom>
        </p:spPr>
      </p:pic>
    </p:spTree>
    <p:extLst>
      <p:ext uri="{BB962C8B-B14F-4D97-AF65-F5344CB8AC3E}">
        <p14:creationId xmlns:p14="http://schemas.microsoft.com/office/powerpoint/2010/main" val="1153573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未來改善方向</a:t>
            </a:r>
            <a:endParaRPr sz="4000" dirty="0">
              <a:latin typeface="微軟正黑體" panose="020B0604030504040204" pitchFamily="34" charset="-120"/>
              <a:ea typeface="微軟正黑體" panose="020B0604030504040204" pitchFamily="34" charset="-120"/>
            </a:endParaRPr>
          </a:p>
        </p:txBody>
      </p:sp>
      <p:sp>
        <p:nvSpPr>
          <p:cNvPr id="586" name="Google Shape;586;p27"/>
          <p:cNvSpPr txBox="1">
            <a:spLocks noGrp="1"/>
          </p:cNvSpPr>
          <p:nvPr>
            <p:ph type="title" idx="2"/>
          </p:nvPr>
        </p:nvSpPr>
        <p:spPr>
          <a:xfrm>
            <a:off x="4394900" y="1330425"/>
            <a:ext cx="1408800" cy="7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微軟正黑體" panose="020B0604030504040204" pitchFamily="34" charset="-120"/>
                <a:ea typeface="微軟正黑體" panose="020B0604030504040204" pitchFamily="34" charset="-120"/>
              </a:rPr>
              <a:t>0</a:t>
            </a:r>
            <a:r>
              <a:rPr lang="en-US" altLang="zh-TW" dirty="0">
                <a:latin typeface="微軟正黑體" panose="020B0604030504040204" pitchFamily="34" charset="-120"/>
                <a:ea typeface="微軟正黑體" panose="020B0604030504040204" pitchFamily="34" charset="-120"/>
              </a:rPr>
              <a:t>5</a:t>
            </a:r>
            <a:endParaRPr dirty="0">
              <a:latin typeface="微軟正黑體" panose="020B0604030504040204" pitchFamily="34" charset="-120"/>
              <a:ea typeface="微軟正黑體" panose="020B0604030504040204" pitchFamily="34" charset="-120"/>
            </a:endParaRPr>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023628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保險係數</a:t>
            </a:r>
            <a:endParaRPr sz="4000" dirty="0">
              <a:latin typeface="微軟正黑體" panose="020B0604030504040204" pitchFamily="34" charset="-120"/>
              <a:ea typeface="微軟正黑體" panose="020B0604030504040204" pitchFamily="34" charset="-120"/>
            </a:endParaRPr>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127535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pPr lvl="0"/>
            <a:r>
              <a:rPr lang="zh-TW" altLang="en-US" dirty="0">
                <a:latin typeface="微軟正黑體" panose="020B0604030504040204" pitchFamily="34" charset="-120"/>
                <a:ea typeface="微軟正黑體" panose="020B0604030504040204" pitchFamily="34" charset="-120"/>
              </a:rPr>
              <a:t>樣本量不足</a:t>
            </a:r>
            <a:br>
              <a:rPr lang="zh-TW" altLang="en-US" dirty="0">
                <a:latin typeface="微軟正黑體" panose="020B0604030504040204" pitchFamily="34" charset="-120"/>
                <a:ea typeface="微軟正黑體" panose="020B0604030504040204" pitchFamily="34" charset="-120"/>
              </a:rPr>
            </a:b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7873162" y="2676962"/>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14064" y="2970762"/>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2" name="群組 1"/>
          <p:cNvGrpSpPr/>
          <p:nvPr/>
        </p:nvGrpSpPr>
        <p:grpSpPr>
          <a:xfrm>
            <a:off x="3651025" y="2106520"/>
            <a:ext cx="4188707" cy="1483586"/>
            <a:chOff x="402059" y="1092344"/>
            <a:chExt cx="7845671" cy="1483586"/>
          </a:xfrm>
        </p:grpSpPr>
        <p:sp>
          <p:nvSpPr>
            <p:cNvPr id="5" name="文字方塊 4"/>
            <p:cNvSpPr txBox="1"/>
            <p:nvPr/>
          </p:nvSpPr>
          <p:spPr>
            <a:xfrm>
              <a:off x="604407" y="1259816"/>
              <a:ext cx="7643323" cy="984885"/>
            </a:xfrm>
            <a:prstGeom prst="rect">
              <a:avLst/>
            </a:prstGeom>
            <a:noFill/>
          </p:spPr>
          <p:txBody>
            <a:bodyPr wrap="square" rtlCol="0">
              <a:spAutoFit/>
            </a:bodyPr>
            <a:lstStyle/>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問題：此次分析樣本</a:t>
              </a:r>
              <a:r>
                <a:rPr lang="zh-TW" altLang="en-US" sz="1600" b="1" dirty="0">
                  <a:latin typeface="微軟正黑體" panose="020B0604030504040204" pitchFamily="34" charset="-120"/>
                  <a:ea typeface="微軟正黑體" panose="020B0604030504040204" pitchFamily="34" charset="-120"/>
                  <a:sym typeface="Wingdings" panose="05000000000000000000" pitchFamily="2" charset="2"/>
                </a:rPr>
                <a:t>只有</a:t>
              </a:r>
              <a:r>
                <a:rPr lang="en-US" altLang="zh-TW" sz="1600" b="1" dirty="0">
                  <a:latin typeface="微軟正黑體" panose="020B0604030504040204" pitchFamily="34" charset="-120"/>
                  <a:ea typeface="微軟正黑體" panose="020B0604030504040204" pitchFamily="34" charset="-120"/>
                  <a:sym typeface="Wingdings" panose="05000000000000000000" pitchFamily="2" charset="2"/>
                </a:rPr>
                <a:t>109</a:t>
              </a:r>
              <a:r>
                <a:rPr lang="zh-TW" altLang="en-US" sz="1600" b="1" dirty="0">
                  <a:latin typeface="微軟正黑體" panose="020B0604030504040204" pitchFamily="34" charset="-120"/>
                  <a:ea typeface="微軟正黑體" panose="020B0604030504040204" pitchFamily="34" charset="-120"/>
                  <a:sym typeface="Wingdings" panose="05000000000000000000" pitchFamily="2" charset="2"/>
                </a:rPr>
                <a:t>年度肇事資料</a:t>
              </a: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改善：未來樣本量應考慮更多年度。</a:t>
              </a:r>
              <a:endParaRPr lang="zh-TW" altLang="en-US" dirty="0">
                <a:latin typeface="微軟正黑體" panose="020B0604030504040204" pitchFamily="34" charset="-120"/>
                <a:ea typeface="微軟正黑體" panose="020B0604030504040204" pitchFamily="34" charset="-120"/>
              </a:endParaRPr>
            </a:p>
          </p:txBody>
        </p:sp>
        <p:sp>
          <p:nvSpPr>
            <p:cNvPr id="7" name="矩形 6"/>
            <p:cNvSpPr/>
            <p:nvPr/>
          </p:nvSpPr>
          <p:spPr>
            <a:xfrm>
              <a:off x="402059" y="1092344"/>
              <a:ext cx="7829061" cy="1483586"/>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Document search interface symbol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096" y="1996971"/>
            <a:ext cx="1752600" cy="175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67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pPr lvl="0"/>
            <a:r>
              <a:rPr lang="zh-TW" altLang="en-US" dirty="0">
                <a:latin typeface="微軟正黑體" panose="020B0604030504040204" pitchFamily="34" charset="-120"/>
                <a:ea typeface="微軟正黑體" panose="020B0604030504040204" pitchFamily="34" charset="-120"/>
              </a:rPr>
              <a:t>白天、夜晚及尖峰、離峰區分較簡略</a:t>
            </a: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7873162" y="2676962"/>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14064" y="2970762"/>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3" name="群組 2"/>
          <p:cNvGrpSpPr/>
          <p:nvPr/>
        </p:nvGrpSpPr>
        <p:grpSpPr>
          <a:xfrm>
            <a:off x="2358081" y="1234115"/>
            <a:ext cx="6643044" cy="1561819"/>
            <a:chOff x="402059" y="2026363"/>
            <a:chExt cx="8144355" cy="1561819"/>
          </a:xfrm>
        </p:grpSpPr>
        <p:sp>
          <p:nvSpPr>
            <p:cNvPr id="6" name="矩形 5"/>
            <p:cNvSpPr/>
            <p:nvPr/>
          </p:nvSpPr>
          <p:spPr>
            <a:xfrm>
              <a:off x="549152" y="2287006"/>
              <a:ext cx="7850170" cy="1169551"/>
            </a:xfrm>
            <a:prstGeom prst="rect">
              <a:avLst/>
            </a:prstGeom>
          </p:spPr>
          <p:txBody>
            <a:bodyPr wrap="square">
              <a:spAutoFit/>
            </a:bodyPr>
            <a:lstStyle/>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問題：僅以北部地區日出、日落的時間作考慮，未考慮到其他縣市日出、日落  </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時間會因所在經緯度位置而有所不同。</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改善：未來可考量不同縣市之日出、日落時間，或使用更精確的方法判斷。</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endParaRPr lang="zh-TW" altLang="en-US" dirty="0">
                <a:latin typeface="微軟正黑體" panose="020B0604030504040204" pitchFamily="34" charset="-120"/>
                <a:ea typeface="微軟正黑體" panose="020B0604030504040204" pitchFamily="34" charset="-120"/>
              </a:endParaRPr>
            </a:p>
          </p:txBody>
        </p:sp>
        <p:sp>
          <p:nvSpPr>
            <p:cNvPr id="14" name="矩形 13"/>
            <p:cNvSpPr/>
            <p:nvPr/>
          </p:nvSpPr>
          <p:spPr>
            <a:xfrm>
              <a:off x="402059" y="2026363"/>
              <a:ext cx="8144355" cy="1561819"/>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7" name="圖片 16">
            <a:extLst>
              <a:ext uri="{FF2B5EF4-FFF2-40B4-BE49-F238E27FC236}">
                <a16:creationId xmlns:a16="http://schemas.microsoft.com/office/drawing/2014/main" id="{71A5DE4E-F848-4016-8EF0-713E876AFD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86683" y="1110290"/>
            <a:ext cx="1757287" cy="1757287"/>
          </a:xfrm>
          <a:prstGeom prst="rect">
            <a:avLst/>
          </a:prstGeom>
        </p:spPr>
      </p:pic>
      <p:grpSp>
        <p:nvGrpSpPr>
          <p:cNvPr id="18" name="群組 17"/>
          <p:cNvGrpSpPr/>
          <p:nvPr/>
        </p:nvGrpSpPr>
        <p:grpSpPr>
          <a:xfrm>
            <a:off x="230277" y="3087492"/>
            <a:ext cx="5690531" cy="1629886"/>
            <a:chOff x="402059" y="2359737"/>
            <a:chExt cx="7602057" cy="1629886"/>
          </a:xfrm>
        </p:grpSpPr>
        <p:sp>
          <p:nvSpPr>
            <p:cNvPr id="19" name="矩形 18"/>
            <p:cNvSpPr/>
            <p:nvPr/>
          </p:nvSpPr>
          <p:spPr>
            <a:xfrm>
              <a:off x="485363" y="2604628"/>
              <a:ext cx="7518753" cy="1384995"/>
            </a:xfrm>
            <a:prstGeom prst="rect">
              <a:avLst/>
            </a:prstGeom>
          </p:spPr>
          <p:txBody>
            <a:bodyPr wrap="square">
              <a:spAutoFit/>
            </a:bodyPr>
            <a:lstStyle/>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問題：採用台中市政府交通局的資料，但並非每個縣市的</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r>
                <a:rPr lang="zh-TW" altLang="en-US" dirty="0">
                  <a:latin typeface="微軟正黑體" panose="020B0604030504040204" pitchFamily="34" charset="-120"/>
                  <a:ea typeface="微軟正黑體" panose="020B0604030504040204" pitchFamily="34" charset="-120"/>
                  <a:sym typeface="Wingdings" panose="05000000000000000000" pitchFamily="2" charset="2"/>
                </a:rPr>
                <a:t>            尖峰、離峰時間都與台中市相同。</a:t>
              </a:r>
              <a:endParaRPr lang="en-US" altLang="zh-TW" dirty="0">
                <a:latin typeface="微軟正黑體" panose="020B0604030504040204" pitchFamily="34" charset="-120"/>
                <a:ea typeface="微軟正黑體" panose="020B0604030504040204" pitchFamily="34" charset="-120"/>
                <a:sym typeface="Wingdings" panose="05000000000000000000" pitchFamily="2" charset="2"/>
              </a:endParaRP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改善：未來可找出每個縣市的尖峰、離峰時間，</a:t>
              </a: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讓每個縣市都有一個專屬的尖峰、離峰係數。</a:t>
              </a:r>
            </a:p>
            <a:p>
              <a:pPr>
                <a:buClr>
                  <a:schemeClr val="accent3"/>
                </a:buClr>
              </a:pPr>
              <a:endParaRPr lang="zh-TW" altLang="en-US" dirty="0">
                <a:latin typeface="微軟正黑體" panose="020B0604030504040204" pitchFamily="34" charset="-120"/>
                <a:ea typeface="微軟正黑體" panose="020B0604030504040204" pitchFamily="34" charset="-120"/>
              </a:endParaRPr>
            </a:p>
          </p:txBody>
        </p:sp>
        <p:sp>
          <p:nvSpPr>
            <p:cNvPr id="20" name="矩形 19"/>
            <p:cNvSpPr/>
            <p:nvPr/>
          </p:nvSpPr>
          <p:spPr>
            <a:xfrm>
              <a:off x="402059" y="2359737"/>
              <a:ext cx="6628451" cy="1491527"/>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p:cNvGrpSpPr/>
          <p:nvPr/>
        </p:nvGrpSpPr>
        <p:grpSpPr>
          <a:xfrm>
            <a:off x="5468284" y="2909882"/>
            <a:ext cx="2719228" cy="2085849"/>
            <a:chOff x="5649259" y="2664309"/>
            <a:chExt cx="2719228" cy="2085849"/>
          </a:xfrm>
        </p:grpSpPr>
        <p:pic>
          <p:nvPicPr>
            <p:cNvPr id="2050" name="Picture 2" descr="Avoid crowds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259" y="2937338"/>
              <a:ext cx="1812819" cy="18128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void crowds free icon"/>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3945" l="9961" r="99219">
                          <a14:foregroundMark x1="37305" y1="34961" x2="37305" y2="34961"/>
                          <a14:foregroundMark x1="32031" y1="28711" x2="32031" y2="28711"/>
                          <a14:foregroundMark x1="22070" y1="52930" x2="22070" y2="52930"/>
                          <a14:foregroundMark x1="16797" y1="41797" x2="16797" y2="41797"/>
                          <a14:foregroundMark x1="17383" y1="38086" x2="17383" y2="38086"/>
                          <a14:foregroundMark x1="70313" y1="54883" x2="70313" y2="54883"/>
                          <a14:foregroundMark x1="54102" y1="49219" x2="54102" y2="49219"/>
                          <a14:foregroundMark x1="83984" y1="71289" x2="83984" y2="71289"/>
                          <a14:foregroundMark x1="78711" y1="70703" x2="78711" y2="70703"/>
                          <a14:foregroundMark x1="84570" y1="48633" x2="84570" y2="48633"/>
                          <a14:foregroundMark x1="41992" y1="47070" x2="41992" y2="47070"/>
                          <a14:foregroundMark x1="62500" y1="86523" x2="62500" y2="86523"/>
                          <a14:foregroundMark x1="24609" y1="93945" x2="24609" y2="93945"/>
                          <a14:backgroundMark x1="81445" y1="21875" x2="81445" y2="21875"/>
                          <a14:backgroundMark x1="89258" y1="18164" x2="89258" y2="18164"/>
                          <a14:backgroundMark x1="79883" y1="16602" x2="79883" y2="16602"/>
                          <a14:backgroundMark x1="77148" y1="16602" x2="77148" y2="16602"/>
                          <a14:backgroundMark x1="76172" y1="16016" x2="76172" y2="16016"/>
                          <a14:backgroundMark x1="83984" y1="11914" x2="83984" y2="11914"/>
                          <a14:backgroundMark x1="85156" y1="21289" x2="85156" y2="21289"/>
                        </a14:backgroundRemoval>
                      </a14:imgEffect>
                    </a14:imgLayer>
                  </a14:imgProps>
                </a:ext>
                <a:ext uri="{28A0092B-C50C-407E-A947-70E740481C1C}">
                  <a14:useLocalDpi xmlns:a14="http://schemas.microsoft.com/office/drawing/2010/main" val="0"/>
                </a:ext>
              </a:extLst>
            </a:blip>
            <a:srcRect/>
            <a:stretch>
              <a:fillRect/>
            </a:stretch>
          </p:blipFill>
          <p:spPr bwMode="auto">
            <a:xfrm>
              <a:off x="6555668" y="2664309"/>
              <a:ext cx="1812819" cy="18128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5403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r>
              <a:rPr lang="zh-TW" altLang="en-US" sz="3200" dirty="0">
                <a:latin typeface="微軟正黑體" panose="020B0604030504040204" pitchFamily="34" charset="-120"/>
                <a:ea typeface="微軟正黑體" panose="020B0604030504040204" pitchFamily="34" charset="-120"/>
              </a:rPr>
              <a:t>降雨係數可優化</a:t>
            </a:r>
            <a:r>
              <a:rPr lang="en-US" altLang="zh-TW" sz="3200" dirty="0">
                <a:latin typeface="微軟正黑體" panose="020B0604030504040204" pitchFamily="34" charset="-120"/>
                <a:ea typeface="微軟正黑體" panose="020B0604030504040204" pitchFamily="34" charset="-120"/>
              </a:rPr>
              <a:t/>
            </a:r>
            <a:br>
              <a:rPr lang="en-US" altLang="zh-TW" sz="3200" dirty="0">
                <a:latin typeface="微軟正黑體" panose="020B0604030504040204" pitchFamily="34" charset="-120"/>
                <a:ea typeface="微軟正黑體" panose="020B0604030504040204" pitchFamily="34" charset="-120"/>
              </a:rPr>
            </a:br>
            <a:r>
              <a:rPr lang="zh-TW" altLang="en-US" dirty="0"/>
              <a:t/>
            </a:r>
            <a:br>
              <a:rPr lang="zh-TW" altLang="en-US" dirty="0"/>
            </a:br>
            <a:endParaRPr dirty="0"/>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7873162" y="2676962"/>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14064" y="2970762"/>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4" name="群組 3"/>
          <p:cNvGrpSpPr/>
          <p:nvPr/>
        </p:nvGrpSpPr>
        <p:grpSpPr>
          <a:xfrm>
            <a:off x="1486574" y="3365477"/>
            <a:ext cx="6142951" cy="1300615"/>
            <a:chOff x="402059" y="3766684"/>
            <a:chExt cx="8048386" cy="1300615"/>
          </a:xfrm>
        </p:grpSpPr>
        <p:sp>
          <p:nvSpPr>
            <p:cNvPr id="10" name="矩形 9"/>
            <p:cNvSpPr/>
            <p:nvPr/>
          </p:nvSpPr>
          <p:spPr>
            <a:xfrm>
              <a:off x="580001" y="4011048"/>
              <a:ext cx="7870444" cy="954107"/>
            </a:xfrm>
            <a:prstGeom prst="rect">
              <a:avLst/>
            </a:prstGeom>
          </p:spPr>
          <p:txBody>
            <a:bodyPr wrap="square">
              <a:spAutoFit/>
            </a:bodyPr>
            <a:lstStyle/>
            <a:p>
              <a:pPr>
                <a:buClr>
                  <a:schemeClr val="accent3"/>
                </a:buClr>
              </a:pPr>
              <a:r>
                <a:rPr lang="zh-TW" altLang="en-US" dirty="0">
                  <a:latin typeface="微軟正黑體" panose="020B0604030504040204" pitchFamily="34" charset="-120"/>
                  <a:ea typeface="微軟正黑體" panose="020B0604030504040204" pitchFamily="34" charset="-120"/>
                </a:rPr>
                <a:t>問題：設算結果不合乎常理。</a:t>
              </a:r>
              <a:endParaRPr lang="en-US" altLang="zh-TW" dirty="0">
                <a:latin typeface="微軟正黑體" panose="020B0604030504040204" pitchFamily="34" charset="-120"/>
                <a:ea typeface="微軟正黑體" panose="020B0604030504040204" pitchFamily="34" charset="-120"/>
              </a:endParaRP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改善：未來可用其他方式判斷降雨量，使降雨量算出來的資料更合常理。</a:t>
              </a: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16" name="矩形 15"/>
            <p:cNvSpPr/>
            <p:nvPr/>
          </p:nvSpPr>
          <p:spPr>
            <a:xfrm>
              <a:off x="402059" y="3766684"/>
              <a:ext cx="7855196" cy="1300615"/>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074" name="Picture 2" descr="Rainy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355" y="1017181"/>
            <a:ext cx="2348295" cy="234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03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3" name="矩形 2"/>
              <p:cNvSpPr/>
              <p:nvPr/>
            </p:nvSpPr>
            <p:spPr>
              <a:xfrm>
                <a:off x="1710175" y="907393"/>
                <a:ext cx="5505965" cy="854016"/>
              </a:xfrm>
              <a:prstGeom prst="rect">
                <a:avLst/>
              </a:prstGeom>
            </p:spPr>
            <p:txBody>
              <a:bodyPr wrap="square">
                <a:spAutoFit/>
              </a:bodyPr>
              <a:lstStyle/>
              <a:p>
                <a:r>
                  <a:rPr lang="zh-TW" altLang="en-US" sz="1800" b="1" dirty="0">
                    <a:solidFill>
                      <a:schemeClr val="tx1"/>
                    </a:solidFill>
                    <a:latin typeface="微軟正黑體" panose="020B0604030504040204" pitchFamily="34" charset="-120"/>
                    <a:ea typeface="微軟正黑體" panose="020B0604030504040204" pitchFamily="34" charset="-120"/>
                    <a:cs typeface="Lora"/>
                    <a:sym typeface="Lora"/>
                  </a:rPr>
                  <a:t>係數推算公式</a:t>
                </a:r>
                <a14:m>
                  <m:oMath xmlns:m="http://schemas.openxmlformats.org/officeDocument/2006/math">
                    <m:r>
                      <a:rPr lang="en-US" altLang="zh-TW" sz="1800" i="1">
                        <a:latin typeface="Cambria Math" panose="02040503050406030204" pitchFamily="18" charset="0"/>
                        <a:sym typeface="Lora"/>
                      </a:rPr>
                      <m:t>=</m:t>
                    </m:r>
                    <m:f>
                      <m:fPr>
                        <m:ctrlPr>
                          <a:rPr lang="en-US" altLang="zh-TW" sz="1800" i="1">
                            <a:latin typeface="Cambria Math" panose="02040503050406030204" pitchFamily="18" charset="0"/>
                            <a:sym typeface="Lora"/>
                          </a:rPr>
                        </m:ctrlPr>
                      </m:fPr>
                      <m:num>
                        <m:r>
                          <a:rPr lang="zh-TW" altLang="en-US" sz="1800" i="1">
                            <a:latin typeface="Cambria Math" panose="02040503050406030204" pitchFamily="18" charset="0"/>
                            <a:sym typeface="Lora"/>
                          </a:rPr>
                          <m:t>有降雨</m:t>
                        </m:r>
                        <m:r>
                          <a:rPr lang="en-US" altLang="zh-TW" sz="1800" i="1">
                            <a:latin typeface="Cambria Math" panose="02040503050406030204" pitchFamily="18" charset="0"/>
                            <a:sym typeface="Lora"/>
                          </a:rPr>
                          <m:t>(</m:t>
                        </m:r>
                        <m:r>
                          <a:rPr lang="zh-TW" altLang="en-US" sz="1800" i="1">
                            <a:latin typeface="Cambria Math" panose="02040503050406030204" pitchFamily="18" charset="0"/>
                            <a:sym typeface="Lora"/>
                          </a:rPr>
                          <m:t>無降雨</m:t>
                        </m:r>
                        <m:r>
                          <a:rPr lang="en-US" altLang="zh-TW" sz="1800" i="1">
                            <a:latin typeface="Cambria Math" panose="02040503050406030204" pitchFamily="18" charset="0"/>
                            <a:sym typeface="Lora"/>
                          </a:rPr>
                          <m:t>)</m:t>
                        </m:r>
                        <m:r>
                          <a:rPr lang="zh-TW" altLang="en-US" sz="1800" i="1">
                            <a:latin typeface="Cambria Math" panose="02040503050406030204" pitchFamily="18" charset="0"/>
                            <a:sym typeface="Lora"/>
                          </a:rPr>
                          <m:t>之總肇事件數</m:t>
                        </m:r>
                      </m:num>
                      <m:den>
                        <m:r>
                          <a:rPr lang="zh-TW" altLang="en-US" sz="1800" i="1">
                            <a:latin typeface="Cambria Math" panose="02040503050406030204" pitchFamily="18" charset="0"/>
                            <a:sym typeface="Lora"/>
                          </a:rPr>
                          <m:t>一年內有降雨</m:t>
                        </m:r>
                        <m:r>
                          <a:rPr lang="en-US" altLang="zh-TW" sz="1800" i="1">
                            <a:latin typeface="Cambria Math" panose="02040503050406030204" pitchFamily="18" charset="0"/>
                            <a:sym typeface="Lora"/>
                          </a:rPr>
                          <m:t>(</m:t>
                        </m:r>
                        <m:r>
                          <a:rPr lang="zh-TW" altLang="en-US" sz="1800" i="1">
                            <a:latin typeface="Cambria Math" panose="02040503050406030204" pitchFamily="18" charset="0"/>
                            <a:sym typeface="Lora"/>
                          </a:rPr>
                          <m:t>無降雨</m:t>
                        </m:r>
                        <m:r>
                          <a:rPr lang="en-US" altLang="zh-TW" sz="1800" i="1">
                            <a:latin typeface="Cambria Math" panose="02040503050406030204" pitchFamily="18" charset="0"/>
                            <a:sym typeface="Lora"/>
                          </a:rPr>
                          <m:t>)</m:t>
                        </m:r>
                        <m:r>
                          <a:rPr lang="zh-TW" altLang="en-US" sz="1800" i="1">
                            <a:latin typeface="Cambria Math" panose="02040503050406030204" pitchFamily="18" charset="0"/>
                            <a:sym typeface="Lora"/>
                          </a:rPr>
                          <m:t>之總小時數</m:t>
                        </m:r>
                      </m:den>
                    </m:f>
                  </m:oMath>
                </a14:m>
                <a:endParaRPr lang="zh-TW" altLang="en-US" sz="1200" i="1" dirty="0">
                  <a:latin typeface="微軟正黑體" panose="020B0604030504040204" pitchFamily="34" charset="-120"/>
                  <a:ea typeface="微軟正黑體" panose="020B0604030504040204" pitchFamily="34" charset="-120"/>
                  <a:sym typeface="Lora"/>
                </a:endParaRPr>
              </a:p>
              <a:p>
                <a:endParaRPr lang="zh-TW" altLang="en-US" i="1"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710175" y="907393"/>
                <a:ext cx="5505965" cy="854016"/>
              </a:xfrm>
              <a:prstGeom prst="rect">
                <a:avLst/>
              </a:prstGeom>
              <a:blipFill rotWithShape="1">
                <a:blip r:embed="rId3"/>
                <a:stretch>
                  <a:fillRect l="-997"/>
                </a:stretch>
              </a:blipFill>
            </p:spPr>
            <p:txBody>
              <a:bodyPr/>
              <a:lstStyle/>
              <a:p>
                <a:r>
                  <a:rPr lang="zh-TW" altLang="en-US">
                    <a:noFill/>
                  </a:rPr>
                  <a:t> </a:t>
                </a:r>
              </a:p>
            </p:txBody>
          </p:sp>
        </mc:Fallback>
      </mc:AlternateContent>
      <p:sp>
        <p:nvSpPr>
          <p:cNvPr id="5" name="矩形 4"/>
          <p:cNvSpPr/>
          <p:nvPr/>
        </p:nvSpPr>
        <p:spPr>
          <a:xfrm>
            <a:off x="926658" y="1995017"/>
            <a:ext cx="7498532" cy="523220"/>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Step 1</a:t>
            </a:r>
            <a:r>
              <a:rPr lang="zh-TW" altLang="en-US" dirty="0">
                <a:latin typeface="微軟正黑體" panose="020B0604030504040204" pitchFamily="34" charset="-120"/>
                <a:ea typeface="微軟正黑體" panose="020B0604030504040204" pitchFamily="34" charset="-120"/>
              </a:rPr>
              <a:t>：請技術人員爬蟲</a:t>
            </a:r>
            <a:r>
              <a:rPr lang="en-US" altLang="zh-TW" dirty="0">
                <a:latin typeface="微軟正黑體" panose="020B0604030504040204" pitchFamily="34" charset="-120"/>
                <a:ea typeface="微軟正黑體" panose="020B0604030504040204" pitchFamily="34" charset="-120"/>
              </a:rPr>
              <a:t>109</a:t>
            </a:r>
            <a:r>
              <a:rPr lang="zh-TW" altLang="en-US" dirty="0">
                <a:latin typeface="微軟正黑體" panose="020B0604030504040204" pitchFamily="34" charset="-120"/>
                <a:ea typeface="微軟正黑體" panose="020B0604030504040204" pitchFamily="34" charset="-120"/>
              </a:rPr>
              <a:t>年度每個觀測站的降雨資料</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614" y="2346551"/>
            <a:ext cx="5351841" cy="2231510"/>
          </a:xfrm>
          <a:prstGeom prst="rect">
            <a:avLst/>
          </a:prstGeom>
        </p:spPr>
      </p:pic>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934946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矩形 1"/>
          <p:cNvSpPr/>
          <p:nvPr/>
        </p:nvSpPr>
        <p:spPr>
          <a:xfrm>
            <a:off x="2286000" y="2310140"/>
            <a:ext cx="4572000" cy="307777"/>
          </a:xfrm>
          <a:prstGeom prst="rect">
            <a:avLst/>
          </a:prstGeom>
        </p:spPr>
        <p:txBody>
          <a:bodyPr>
            <a:spAutoFit/>
          </a:bodyPr>
          <a:lstStyle/>
          <a:p>
            <a:endParaRPr lang="en-US" altLang="zh-TW" dirty="0">
              <a:latin typeface="微軟正黑體" panose="020B0604030504040204" pitchFamily="34" charset="-120"/>
              <a:ea typeface="微軟正黑體" panose="020B0604030504040204" pitchFamily="34" charset="-120"/>
            </a:endParaRPr>
          </a:p>
        </p:txBody>
      </p:sp>
      <p:sp>
        <p:nvSpPr>
          <p:cNvPr id="3" name="矩形 2"/>
          <p:cNvSpPr/>
          <p:nvPr/>
        </p:nvSpPr>
        <p:spPr>
          <a:xfrm>
            <a:off x="495974" y="726302"/>
            <a:ext cx="8300922" cy="307777"/>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Step 2</a:t>
            </a:r>
            <a:r>
              <a:rPr lang="zh-TW" altLang="en-US" dirty="0">
                <a:latin typeface="微軟正黑體" panose="020B0604030504040204" pitchFamily="34" charset="-120"/>
                <a:ea typeface="微軟正黑體" panose="020B0604030504040204" pitchFamily="34" charset="-120"/>
              </a:rPr>
              <a:t>：計算每個縣市的有降雨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沒降雨之總小時數，每個縣市找出東、西、南、北</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個測站再做平均</a:t>
            </a:r>
            <a:endParaRPr lang="en-US" altLang="zh-TW"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052" y="1152286"/>
            <a:ext cx="4286097" cy="3459797"/>
          </a:xfrm>
          <a:prstGeom prst="rect">
            <a:avLst/>
          </a:prstGeom>
        </p:spPr>
      </p:pic>
    </p:spTree>
    <p:extLst>
      <p:ext uri="{BB962C8B-B14F-4D97-AF65-F5344CB8AC3E}">
        <p14:creationId xmlns:p14="http://schemas.microsoft.com/office/powerpoint/2010/main" val="3443009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產品簡介</a:t>
            </a:r>
            <a:endParaRPr sz="4000" dirty="0">
              <a:latin typeface="微軟正黑體" panose="020B0604030504040204" pitchFamily="34" charset="-120"/>
              <a:ea typeface="微軟正黑體" panose="020B0604030504040204" pitchFamily="34" charset="-120"/>
            </a:endParaRPr>
          </a:p>
        </p:txBody>
      </p:sp>
      <p:sp>
        <p:nvSpPr>
          <p:cNvPr id="586" name="Google Shape;586;p27"/>
          <p:cNvSpPr txBox="1">
            <a:spLocks noGrp="1"/>
          </p:cNvSpPr>
          <p:nvPr>
            <p:ph type="title" idx="2"/>
          </p:nvPr>
        </p:nvSpPr>
        <p:spPr>
          <a:xfrm>
            <a:off x="4394900" y="1330425"/>
            <a:ext cx="1408800" cy="7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微軟正黑體" panose="020B0604030504040204" pitchFamily="34" charset="-120"/>
                <a:ea typeface="微軟正黑體" panose="020B0604030504040204" pitchFamily="34" charset="-120"/>
              </a:rPr>
              <a:t>01</a:t>
            </a:r>
            <a:endParaRPr dirty="0">
              <a:latin typeface="微軟正黑體" panose="020B0604030504040204" pitchFamily="34" charset="-120"/>
              <a:ea typeface="微軟正黑體" panose="020B0604030504040204" pitchFamily="34" charset="-120"/>
            </a:endParaRPr>
          </a:p>
        </p:txBody>
      </p:sp>
      <p:sp>
        <p:nvSpPr>
          <p:cNvPr id="587" name="Google Shape;587;p27"/>
          <p:cNvSpPr txBox="1">
            <a:spLocks noGrp="1"/>
          </p:cNvSpPr>
          <p:nvPr>
            <p:ph type="subTitle" idx="1"/>
          </p:nvPr>
        </p:nvSpPr>
        <p:spPr>
          <a:xfrm>
            <a:off x="2106150" y="2992650"/>
            <a:ext cx="4931700" cy="41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3" name="矩形 2"/>
          <p:cNvSpPr/>
          <p:nvPr/>
        </p:nvSpPr>
        <p:spPr>
          <a:xfrm>
            <a:off x="1445224" y="882580"/>
            <a:ext cx="7198713" cy="307777"/>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Step 3</a:t>
            </a:r>
            <a:r>
              <a:rPr lang="zh-TW" altLang="en-US" dirty="0">
                <a:latin typeface="微軟正黑體" panose="020B0604030504040204" pitchFamily="34" charset="-120"/>
                <a:ea typeface="微軟正黑體" panose="020B0604030504040204" pitchFamily="34" charset="-120"/>
              </a:rPr>
              <a:t>：計算全台灣在沒降雨及有降雨發生車禍的比率</a:t>
            </a:r>
            <a:endParaRPr lang="en-US" altLang="zh-TW" dirty="0">
              <a:latin typeface="微軟正黑體" panose="020B0604030504040204" pitchFamily="34" charset="-120"/>
              <a:ea typeface="微軟正黑體" panose="020B0604030504040204" pitchFamily="34" charset="-120"/>
            </a:endParaRPr>
          </a:p>
        </p:txBody>
      </p:sp>
      <p:graphicFrame>
        <p:nvGraphicFramePr>
          <p:cNvPr id="9" name="表格 8"/>
          <p:cNvGraphicFramePr>
            <a:graphicFrameLocks noGrp="1"/>
          </p:cNvGraphicFramePr>
          <p:nvPr>
            <p:extLst>
              <p:ext uri="{D42A27DB-BD31-4B8C-83A1-F6EECF244321}">
                <p14:modId xmlns:p14="http://schemas.microsoft.com/office/powerpoint/2010/main" val="879284252"/>
              </p:ext>
            </p:extLst>
          </p:nvPr>
        </p:nvGraphicFramePr>
        <p:xfrm>
          <a:off x="2312903" y="1405211"/>
          <a:ext cx="3273510" cy="759618"/>
        </p:xfrm>
        <a:graphic>
          <a:graphicData uri="http://schemas.openxmlformats.org/drawingml/2006/table">
            <a:tbl>
              <a:tblPr firstRow="1" bandRow="1">
                <a:tableStyleId>{17292A2E-F333-43FB-9621-5CBBE7FDCDCB}</a:tableStyleId>
              </a:tblPr>
              <a:tblGrid>
                <a:gridCol w="1942125">
                  <a:extLst>
                    <a:ext uri="{9D8B030D-6E8A-4147-A177-3AD203B41FA5}">
                      <a16:colId xmlns:a16="http://schemas.microsoft.com/office/drawing/2014/main" val="1190877164"/>
                    </a:ext>
                  </a:extLst>
                </a:gridCol>
                <a:gridCol w="1331385">
                  <a:extLst>
                    <a:ext uri="{9D8B030D-6E8A-4147-A177-3AD203B41FA5}">
                      <a16:colId xmlns:a16="http://schemas.microsoft.com/office/drawing/2014/main" val="1755897336"/>
                    </a:ext>
                  </a:extLst>
                </a:gridCol>
              </a:tblGrid>
              <a:tr h="365417">
                <a:tc>
                  <a:txBody>
                    <a:bodyPr/>
                    <a:lstStyle/>
                    <a:p>
                      <a:r>
                        <a:rPr lang="zh-TW" altLang="en-US" dirty="0">
                          <a:latin typeface="微軟正黑體" panose="020B0604030504040204" pitchFamily="34" charset="-120"/>
                          <a:ea typeface="微軟正黑體" panose="020B0604030504040204" pitchFamily="34" charset="-120"/>
                        </a:rPr>
                        <a:t>沒降雨比率</a:t>
                      </a:r>
                    </a:p>
                  </a:txBody>
                  <a:tcPr/>
                </a:tc>
                <a:tc>
                  <a:txBody>
                    <a:bodyPr/>
                    <a:lstStyle/>
                    <a:p>
                      <a:r>
                        <a:rPr lang="zh-TW" altLang="en-US" dirty="0">
                          <a:latin typeface="微軟正黑體" panose="020B0604030504040204" pitchFamily="34" charset="-120"/>
                          <a:ea typeface="微軟正黑體" panose="020B0604030504040204" pitchFamily="34" charset="-120"/>
                        </a:rPr>
                        <a:t>有降雨比率</a:t>
                      </a:r>
                    </a:p>
                  </a:txBody>
                  <a:tcPr/>
                </a:tc>
                <a:extLst>
                  <a:ext uri="{0D108BD9-81ED-4DB2-BD59-A6C34878D82A}">
                    <a16:rowId xmlns:a16="http://schemas.microsoft.com/office/drawing/2014/main" val="2586752751"/>
                  </a:ext>
                </a:extLst>
              </a:tr>
              <a:tr h="394201">
                <a:tc>
                  <a:txBody>
                    <a:bodyPr/>
                    <a:lstStyle/>
                    <a:p>
                      <a:r>
                        <a:rPr lang="en-US" altLang="zh-TW" dirty="0">
                          <a:latin typeface="微軟正黑體" panose="020B0604030504040204" pitchFamily="34" charset="-120"/>
                          <a:ea typeface="微軟正黑體" panose="020B0604030504040204" pitchFamily="34" charset="-120"/>
                        </a:rPr>
                        <a:t>1.86751365</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1.537754869</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43603720"/>
                  </a:ext>
                </a:extLst>
              </a:tr>
            </a:tbl>
          </a:graphicData>
        </a:graphic>
      </p:graphicFrame>
      <p:sp>
        <p:nvSpPr>
          <p:cNvPr id="4" name="矩形 3"/>
          <p:cNvSpPr/>
          <p:nvPr/>
        </p:nvSpPr>
        <p:spPr>
          <a:xfrm>
            <a:off x="1445224" y="2573092"/>
            <a:ext cx="4846198" cy="307777"/>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Step 4</a:t>
            </a:r>
            <a:r>
              <a:rPr lang="zh-TW" altLang="en-US" dirty="0">
                <a:latin typeface="微軟正黑體" panose="020B0604030504040204" pitchFamily="34" charset="-120"/>
                <a:ea typeface="微軟正黑體" panose="020B0604030504040204" pitchFamily="34" charset="-120"/>
              </a:rPr>
              <a:t>：以較小的比率做為基準，計算沒降雨及有降雨係數</a:t>
            </a:r>
            <a:endParaRPr lang="en-US" altLang="zh-TW" dirty="0">
              <a:latin typeface="微軟正黑體" panose="020B0604030504040204" pitchFamily="34" charset="-120"/>
              <a:ea typeface="微軟正黑體" panose="020B0604030504040204" pitchFamily="34" charset="-120"/>
            </a:endParaRPr>
          </a:p>
        </p:txBody>
      </p:sp>
      <p:graphicFrame>
        <p:nvGraphicFramePr>
          <p:cNvPr id="11" name="表格 10"/>
          <p:cNvGraphicFramePr>
            <a:graphicFrameLocks noGrp="1"/>
          </p:cNvGraphicFramePr>
          <p:nvPr>
            <p:extLst>
              <p:ext uri="{D42A27DB-BD31-4B8C-83A1-F6EECF244321}">
                <p14:modId xmlns:p14="http://schemas.microsoft.com/office/powerpoint/2010/main" val="1919021279"/>
              </p:ext>
            </p:extLst>
          </p:nvPr>
        </p:nvGraphicFramePr>
        <p:xfrm>
          <a:off x="2312903" y="3109279"/>
          <a:ext cx="3273510" cy="759618"/>
        </p:xfrm>
        <a:graphic>
          <a:graphicData uri="http://schemas.openxmlformats.org/drawingml/2006/table">
            <a:tbl>
              <a:tblPr firstRow="1" bandRow="1">
                <a:tableStyleId>{17292A2E-F333-43FB-9621-5CBBE7FDCDCB}</a:tableStyleId>
              </a:tblPr>
              <a:tblGrid>
                <a:gridCol w="1942125">
                  <a:extLst>
                    <a:ext uri="{9D8B030D-6E8A-4147-A177-3AD203B41FA5}">
                      <a16:colId xmlns:a16="http://schemas.microsoft.com/office/drawing/2014/main" val="1190877164"/>
                    </a:ext>
                  </a:extLst>
                </a:gridCol>
                <a:gridCol w="1331385">
                  <a:extLst>
                    <a:ext uri="{9D8B030D-6E8A-4147-A177-3AD203B41FA5}">
                      <a16:colId xmlns:a16="http://schemas.microsoft.com/office/drawing/2014/main" val="1755897336"/>
                    </a:ext>
                  </a:extLst>
                </a:gridCol>
              </a:tblGrid>
              <a:tr h="365417">
                <a:tc>
                  <a:txBody>
                    <a:bodyPr/>
                    <a:lstStyle/>
                    <a:p>
                      <a:r>
                        <a:rPr lang="zh-TW" altLang="en-US" dirty="0">
                          <a:latin typeface="微軟正黑體" panose="020B0604030504040204" pitchFamily="34" charset="-120"/>
                          <a:ea typeface="微軟正黑體" panose="020B0604030504040204" pitchFamily="34" charset="-120"/>
                        </a:rPr>
                        <a:t>沒降雨係數</a:t>
                      </a:r>
                    </a:p>
                  </a:txBody>
                  <a:tcPr/>
                </a:tc>
                <a:tc>
                  <a:txBody>
                    <a:bodyPr/>
                    <a:lstStyle/>
                    <a:p>
                      <a:r>
                        <a:rPr lang="zh-TW" altLang="en-US" dirty="0">
                          <a:latin typeface="微軟正黑體" panose="020B0604030504040204" pitchFamily="34" charset="-120"/>
                          <a:ea typeface="微軟正黑體" panose="020B0604030504040204" pitchFamily="34" charset="-120"/>
                        </a:rPr>
                        <a:t>有降雨係數</a:t>
                      </a:r>
                    </a:p>
                  </a:txBody>
                  <a:tcPr/>
                </a:tc>
                <a:extLst>
                  <a:ext uri="{0D108BD9-81ED-4DB2-BD59-A6C34878D82A}">
                    <a16:rowId xmlns:a16="http://schemas.microsoft.com/office/drawing/2014/main" val="2586752751"/>
                  </a:ext>
                </a:extLst>
              </a:tr>
              <a:tr h="394201">
                <a:tc>
                  <a:txBody>
                    <a:bodyPr/>
                    <a:lstStyle/>
                    <a:p>
                      <a:r>
                        <a:rPr lang="en-US" altLang="zh-TW" dirty="0">
                          <a:latin typeface="微軟正黑體" panose="020B0604030504040204" pitchFamily="34" charset="-120"/>
                          <a:ea typeface="微軟正黑體" panose="020B0604030504040204" pitchFamily="34" charset="-120"/>
                        </a:rPr>
                        <a:t>1.214441708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43603720"/>
                  </a:ext>
                </a:extLst>
              </a:tr>
            </a:tbl>
          </a:graphicData>
        </a:graphic>
      </p:graphicFrame>
    </p:spTree>
    <p:extLst>
      <p:ext uri="{BB962C8B-B14F-4D97-AF65-F5344CB8AC3E}">
        <p14:creationId xmlns:p14="http://schemas.microsoft.com/office/powerpoint/2010/main" val="3181885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 name="文字方塊 7">
            <a:extLst>
              <a:ext uri="{FF2B5EF4-FFF2-40B4-BE49-F238E27FC236}">
                <a16:creationId xmlns:a16="http://schemas.microsoft.com/office/drawing/2014/main" id="{EFA6FD99-DE8C-4795-85F6-652CEB132C95}"/>
              </a:ext>
            </a:extLst>
          </p:cNvPr>
          <p:cNvSpPr txBox="1"/>
          <p:nvPr/>
        </p:nvSpPr>
        <p:spPr>
          <a:xfrm>
            <a:off x="911886" y="1271519"/>
            <a:ext cx="6982690"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同時經過有降雨地區即無降雨地區之係數計算</a:t>
            </a:r>
          </a:p>
        </p:txBody>
      </p:sp>
      <mc:AlternateContent xmlns:mc="http://schemas.openxmlformats.org/markup-compatibility/2006" xmlns:a14="http://schemas.microsoft.com/office/drawing/2010/main">
        <mc:Choice Requires="a14">
          <p:sp>
            <p:nvSpPr>
              <p:cNvPr id="2" name="矩形 1"/>
              <p:cNvSpPr/>
              <p:nvPr/>
            </p:nvSpPr>
            <p:spPr>
              <a:xfrm>
                <a:off x="2138578" y="2873042"/>
                <a:ext cx="4859022" cy="667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800" i="1">
                              <a:latin typeface="Cambria Math" panose="02040503050406030204" pitchFamily="18" charset="0"/>
                            </a:rPr>
                          </m:ctrlPr>
                        </m:fPr>
                        <m:num>
                          <m:r>
                            <a:rPr lang="en-US" altLang="zh-TW" sz="1800" i="1">
                              <a:latin typeface="Cambria Math" panose="02040503050406030204" pitchFamily="18" charset="0"/>
                            </a:rPr>
                            <m:t>(</m:t>
                          </m:r>
                          <m:r>
                            <a:rPr lang="zh-TW" altLang="en-US" sz="1800" i="1">
                              <a:latin typeface="Cambria Math" panose="02040503050406030204" pitchFamily="18" charset="0"/>
                            </a:rPr>
                            <m:t>有下雨縣市係數總和</m:t>
                          </m:r>
                          <m:r>
                            <a:rPr lang="en-US" altLang="zh-TW" sz="1800" i="1">
                              <a:latin typeface="Cambria Math" panose="02040503050406030204" pitchFamily="18" charset="0"/>
                            </a:rPr>
                            <m:t>+</m:t>
                          </m:r>
                          <m:r>
                            <a:rPr lang="zh-TW" altLang="en-US" sz="1800" i="1">
                              <a:latin typeface="Cambria Math" panose="02040503050406030204" pitchFamily="18" charset="0"/>
                            </a:rPr>
                            <m:t>沒下雨縣市係數總和</m:t>
                          </m:r>
                          <m:r>
                            <a:rPr lang="en-US" altLang="zh-TW" sz="1800" i="1">
                              <a:latin typeface="Cambria Math" panose="02040503050406030204" pitchFamily="18" charset="0"/>
                            </a:rPr>
                            <m:t>)</m:t>
                          </m:r>
                        </m:num>
                        <m:den>
                          <m:r>
                            <a:rPr lang="zh-TW" altLang="en-US" sz="1800" i="1">
                              <a:latin typeface="Cambria Math" panose="02040503050406030204" pitchFamily="18" charset="0"/>
                            </a:rPr>
                            <m:t>經過總縣市數</m:t>
                          </m:r>
                        </m:den>
                      </m:f>
                    </m:oMath>
                  </m:oMathPara>
                </a14:m>
                <a:endParaRPr lang="zh-TW" altLang="en-US" sz="1800" i="1" dirty="0">
                  <a:latin typeface="Cambria Math" panose="020405030504060302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138578" y="2873042"/>
                <a:ext cx="4859022" cy="667299"/>
              </a:xfrm>
              <a:prstGeom prst="rect">
                <a:avLst/>
              </a:prstGeom>
              <a:blipFill rotWithShape="1">
                <a:blip r:embed="rId3"/>
                <a:stretch>
                  <a:fillRect/>
                </a:stretch>
              </a:blipFill>
            </p:spPr>
            <p:txBody>
              <a:bodyPr/>
              <a:lstStyle/>
              <a:p>
                <a:r>
                  <a:rPr lang="zh-TW" altLang="en-US">
                    <a:noFill/>
                  </a:rPr>
                  <a:t> </a:t>
                </a:r>
              </a:p>
            </p:txBody>
          </p:sp>
        </mc:Fallback>
      </mc:AlternateContent>
      <p:sp>
        <p:nvSpPr>
          <p:cNvPr id="3" name="矩形 2"/>
          <p:cNvSpPr/>
          <p:nvPr/>
        </p:nvSpPr>
        <p:spPr>
          <a:xfrm>
            <a:off x="953607" y="1778233"/>
            <a:ext cx="6647974" cy="523220"/>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先計算經過的縣市有無下雨，若某一縣市其中一地區有下雨，該縣市視為有降雨，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採用降雨係數將經過的每個縣市獨立分辨以後，再套入以下公式</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56967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latin typeface="微軟正黑體" panose="020B0604030504040204" pitchFamily="34" charset="-120"/>
                <a:ea typeface="微軟正黑體" panose="020B0604030504040204" pitchFamily="34" charset="-120"/>
              </a:rPr>
              <a:t>網頁設計</a:t>
            </a:r>
            <a:endParaRPr sz="4000" dirty="0">
              <a:latin typeface="微軟正黑體" panose="020B0604030504040204" pitchFamily="34" charset="-120"/>
              <a:ea typeface="微軟正黑體" panose="020B0604030504040204" pitchFamily="34" charset="-120"/>
            </a:endParaRPr>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4012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15" name="群組 14"/>
          <p:cNvGrpSpPr/>
          <p:nvPr/>
        </p:nvGrpSpPr>
        <p:grpSpPr>
          <a:xfrm>
            <a:off x="1177507" y="3374524"/>
            <a:ext cx="6590365" cy="1502617"/>
            <a:chOff x="402058" y="3766684"/>
            <a:chExt cx="8634580" cy="1502617"/>
          </a:xfrm>
        </p:grpSpPr>
        <p:sp>
          <p:nvSpPr>
            <p:cNvPr id="16" name="矩形 15"/>
            <p:cNvSpPr/>
            <p:nvPr/>
          </p:nvSpPr>
          <p:spPr>
            <a:xfrm>
              <a:off x="556279" y="3884306"/>
              <a:ext cx="8266850" cy="1384995"/>
            </a:xfrm>
            <a:prstGeom prst="rect">
              <a:avLst/>
            </a:prstGeom>
          </p:spPr>
          <p:txBody>
            <a:bodyPr wrap="square">
              <a:spAutoFit/>
            </a:bodyPr>
            <a:lstStyle/>
            <a:p>
              <a:pPr>
                <a:buClr>
                  <a:schemeClr val="accent3"/>
                </a:buClr>
              </a:pPr>
              <a:r>
                <a:rPr lang="zh-TW" altLang="en-US" dirty="0">
                  <a:latin typeface="微軟正黑體" panose="020B0604030504040204" pitchFamily="34" charset="-120"/>
                  <a:ea typeface="微軟正黑體" panose="020B0604030504040204" pitchFamily="34" charset="-120"/>
                </a:rPr>
                <a:t>問題：在進行註冊時，雖有要求客戶提供駕照正反面，但無法即時確認上傳的</a:t>
              </a: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駕照是否為本人。</a:t>
              </a:r>
              <a:endParaRPr lang="en-US" altLang="zh-TW" dirty="0">
                <a:latin typeface="微軟正黑體" panose="020B0604030504040204" pitchFamily="34" charset="-120"/>
                <a:ea typeface="微軟正黑體" panose="020B0604030504040204" pitchFamily="34" charset="-120"/>
              </a:endParaRP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改善：未來若能及時辨識客戶資料，就能即時註冊、即時投保。</a:t>
              </a: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17" name="矩形 16"/>
            <p:cNvSpPr/>
            <p:nvPr/>
          </p:nvSpPr>
          <p:spPr>
            <a:xfrm>
              <a:off x="402058" y="3766684"/>
              <a:ext cx="8634580" cy="1300615"/>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r>
              <a:rPr lang="zh-TW" altLang="en-US" sz="3200" dirty="0">
                <a:latin typeface="微軟正黑體" panose="020B0604030504040204" pitchFamily="34" charset="-120"/>
                <a:ea typeface="微軟正黑體" panose="020B0604030504040204" pitchFamily="34" charset="-120"/>
              </a:rPr>
              <a:t>無法精確核對註冊者身分</a:t>
            </a:r>
          </a:p>
        </p:txBody>
      </p:sp>
      <p:pic>
        <p:nvPicPr>
          <p:cNvPr id="1026" name="Picture 2" descr="Id card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068" y="1122426"/>
            <a:ext cx="2121105" cy="212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434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22" name="群組 21"/>
          <p:cNvGrpSpPr/>
          <p:nvPr/>
        </p:nvGrpSpPr>
        <p:grpSpPr>
          <a:xfrm>
            <a:off x="1077933" y="3282548"/>
            <a:ext cx="6626565" cy="1575041"/>
            <a:chOff x="402058" y="3766684"/>
            <a:chExt cx="8682009" cy="1575041"/>
          </a:xfrm>
        </p:grpSpPr>
        <p:sp>
          <p:nvSpPr>
            <p:cNvPr id="23" name="矩形 22"/>
            <p:cNvSpPr/>
            <p:nvPr/>
          </p:nvSpPr>
          <p:spPr>
            <a:xfrm>
              <a:off x="580000" y="3956730"/>
              <a:ext cx="8077047" cy="1384995"/>
            </a:xfrm>
            <a:prstGeom prst="rect">
              <a:avLst/>
            </a:prstGeom>
          </p:spPr>
          <p:txBody>
            <a:bodyPr wrap="square">
              <a:spAutoFit/>
            </a:bodyPr>
            <a:lstStyle/>
            <a:p>
              <a:pPr>
                <a:buClr>
                  <a:schemeClr val="accent3"/>
                </a:buClr>
              </a:pPr>
              <a:r>
                <a:rPr lang="zh-TW" altLang="en-US" dirty="0">
                  <a:latin typeface="微軟正黑體" panose="020B0604030504040204" pitchFamily="34" charset="-120"/>
                  <a:ea typeface="微軟正黑體" panose="020B0604030504040204" pitchFamily="34" charset="-120"/>
                </a:rPr>
                <a:t>問題：因為在進行保費運算時，沒有將變數刪除或更新，若要再次試算必須</a:t>
              </a: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重新跳轉頁面才可行。</a:t>
              </a: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改善：只要可有效使變數更新，問題即可解決。</a:t>
              </a:r>
            </a:p>
            <a:p>
              <a:pPr>
                <a:buClr>
                  <a:schemeClr val="accent3"/>
                </a:buClr>
              </a:pPr>
              <a:endParaRPr lang="en-US" altLang="zh-TW" dirty="0">
                <a:latin typeface="微軟正黑體" panose="020B0604030504040204" pitchFamily="34" charset="-120"/>
                <a:ea typeface="微軟正黑體" panose="020B0604030504040204" pitchFamily="34" charset="-120"/>
              </a:endParaRPr>
            </a:p>
            <a:p>
              <a:pPr>
                <a:buClr>
                  <a:schemeClr val="accent3"/>
                </a:buClr>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24" name="矩形 23"/>
            <p:cNvSpPr/>
            <p:nvPr/>
          </p:nvSpPr>
          <p:spPr>
            <a:xfrm>
              <a:off x="402058" y="3766684"/>
              <a:ext cx="8682009" cy="1300615"/>
            </a:xfrm>
            <a:prstGeom prst="rect">
              <a:avLst/>
            </a:prstGeom>
            <a:noFill/>
            <a:ln w="19050">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r>
              <a:rPr lang="zh-TW" altLang="en-US" sz="3200" dirty="0">
                <a:latin typeface="微軟正黑體" panose="020B0604030504040204" pitchFamily="34" charset="-120"/>
                <a:ea typeface="微軟正黑體" panose="020B0604030504040204" pitchFamily="34" charset="-120"/>
              </a:rPr>
              <a:t>保費試算頁面僅能提供一次試算</a:t>
            </a:r>
          </a:p>
        </p:txBody>
      </p:sp>
      <p:pic>
        <p:nvPicPr>
          <p:cNvPr id="2050" name="Picture 2" descr="Calculator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827" y="1081669"/>
            <a:ext cx="1974668" cy="197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939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5" name="Google Shape;847;p34"/>
          <p:cNvSpPr txBox="1">
            <a:spLocks noGrp="1"/>
          </p:cNvSpPr>
          <p:nvPr>
            <p:ph type="title"/>
          </p:nvPr>
        </p:nvSpPr>
        <p:spPr>
          <a:xfrm>
            <a:off x="682273" y="240169"/>
            <a:ext cx="7704000" cy="572700"/>
          </a:xfrm>
          <a:prstGeom prst="rect">
            <a:avLst/>
          </a:prstGeom>
        </p:spPr>
        <p:txBody>
          <a:bodyPr spcFirstLastPara="1" wrap="square" lIns="91425" tIns="91425" rIns="91425" bIns="91425" anchor="t" anchorCtr="0">
            <a:noAutofit/>
          </a:bodyPr>
          <a:lstStyle/>
          <a:p>
            <a:r>
              <a:rPr lang="zh-TW" altLang="en-US" sz="3200" dirty="0">
                <a:latin typeface="微軟正黑體" panose="020B0604030504040204" pitchFamily="34" charset="-120"/>
                <a:ea typeface="微軟正黑體" panose="020B0604030504040204" pitchFamily="34" charset="-120"/>
              </a:rPr>
              <a:t>人員及工作分配</a:t>
            </a:r>
          </a:p>
        </p:txBody>
      </p:sp>
      <p:sp>
        <p:nvSpPr>
          <p:cNvPr id="11" name="矩形 10">
            <a:extLst>
              <a:ext uri="{FF2B5EF4-FFF2-40B4-BE49-F238E27FC236}">
                <a16:creationId xmlns:a16="http://schemas.microsoft.com/office/drawing/2014/main" id="{2069CC1B-C85C-4B66-94C1-FF5EB4F32967}"/>
              </a:ext>
            </a:extLst>
          </p:cNvPr>
          <p:cNvSpPr/>
          <p:nvPr/>
        </p:nvSpPr>
        <p:spPr>
          <a:xfrm>
            <a:off x="2431830" y="1304990"/>
            <a:ext cx="4280339" cy="3477875"/>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中央會研黃愉晏</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保險係數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資料統整</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中央會研游崴傑</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保險係數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資料統整</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中央會研陳詠樺</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保險係數</a:t>
            </a:r>
            <a:r>
              <a:rPr lang="en-US" altLang="zh-TW" sz="2000" dirty="0">
                <a:latin typeface="微軟正黑體" panose="020B0604030504040204" pitchFamily="34" charset="-120"/>
                <a:ea typeface="微軟正黑體" panose="020B0604030504040204" pitchFamily="34" charset="-120"/>
              </a:rPr>
              <a:t>+PPT</a:t>
            </a:r>
            <a:r>
              <a:rPr lang="zh-TW" altLang="en-US" sz="2000" dirty="0">
                <a:latin typeface="微軟正黑體" panose="020B0604030504040204" pitchFamily="34" charset="-120"/>
                <a:ea typeface="微軟正黑體" panose="020B0604030504040204" pitchFamily="34" charset="-120"/>
              </a:rPr>
              <a:t>製作</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中央會研蔡芷如</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保險係數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錄製影片</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台大經濟邱鈺傑</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資料連結</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資料爬蟲</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東吳巨資張祐綜</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網頁建立</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網頁設計</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8639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grpSp>
        <p:nvGrpSpPr>
          <p:cNvPr id="1158" name="Google Shape;1158;p44"/>
          <p:cNvGrpSpPr/>
          <p:nvPr/>
        </p:nvGrpSpPr>
        <p:grpSpPr>
          <a:xfrm rot="-10199311" flipH="1">
            <a:off x="-543742" y="-434103"/>
            <a:ext cx="1479885" cy="1467192"/>
            <a:chOff x="1174625" y="279475"/>
            <a:chExt cx="5197400" cy="5180500"/>
          </a:xfrm>
        </p:grpSpPr>
        <p:sp>
          <p:nvSpPr>
            <p:cNvPr id="1159" name="Google Shape;1159;p44"/>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44"/>
          <p:cNvGrpSpPr/>
          <p:nvPr/>
        </p:nvGrpSpPr>
        <p:grpSpPr>
          <a:xfrm rot="-10037090">
            <a:off x="1709506" y="485382"/>
            <a:ext cx="149166" cy="128374"/>
            <a:chOff x="1980954" y="4639503"/>
            <a:chExt cx="143372" cy="159996"/>
          </a:xfrm>
        </p:grpSpPr>
        <p:sp>
          <p:nvSpPr>
            <p:cNvPr id="1170" name="Google Shape;1170;p44"/>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71" name="Google Shape;1171;p44"/>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172" name="Google Shape;1172;p44"/>
          <p:cNvGrpSpPr/>
          <p:nvPr/>
        </p:nvGrpSpPr>
        <p:grpSpPr>
          <a:xfrm rot="1241755">
            <a:off x="1385589" y="518341"/>
            <a:ext cx="149170" cy="128376"/>
            <a:chOff x="1980954" y="4639503"/>
            <a:chExt cx="143372" cy="159996"/>
          </a:xfrm>
        </p:grpSpPr>
        <p:sp>
          <p:nvSpPr>
            <p:cNvPr id="1173" name="Google Shape;1173;p44"/>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74" name="Google Shape;1174;p44"/>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1175" name="Google Shape;1175;p44"/>
          <p:cNvGrpSpPr/>
          <p:nvPr/>
        </p:nvGrpSpPr>
        <p:grpSpPr>
          <a:xfrm rot="5892993">
            <a:off x="1550381" y="235312"/>
            <a:ext cx="149176" cy="128366"/>
            <a:chOff x="1980954" y="4639503"/>
            <a:chExt cx="143372" cy="159996"/>
          </a:xfrm>
        </p:grpSpPr>
        <p:sp>
          <p:nvSpPr>
            <p:cNvPr id="1176" name="Google Shape;1176;p44"/>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1177" name="Google Shape;1177;p44"/>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sp>
        <p:nvSpPr>
          <p:cNvPr id="1178" name="Google Shape;1178;p44"/>
          <p:cNvSpPr txBox="1">
            <a:spLocks noGrp="1"/>
          </p:cNvSpPr>
          <p:nvPr>
            <p:ph type="title"/>
          </p:nvPr>
        </p:nvSpPr>
        <p:spPr>
          <a:xfrm>
            <a:off x="957252" y="1976206"/>
            <a:ext cx="3701700" cy="8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微軟正黑體" panose="020B0604030504040204" pitchFamily="34" charset="-120"/>
                <a:ea typeface="微軟正黑體" panose="020B0604030504040204" pitchFamily="34" charset="-120"/>
              </a:rPr>
              <a:t>Thank you!</a:t>
            </a:r>
            <a:endParaRPr dirty="0">
              <a:latin typeface="微軟正黑體" panose="020B0604030504040204" pitchFamily="34" charset="-120"/>
              <a:ea typeface="微軟正黑體" panose="020B0604030504040204" pitchFamily="34" charset="-120"/>
            </a:endParaRPr>
          </a:p>
        </p:txBody>
      </p:sp>
      <p:grpSp>
        <p:nvGrpSpPr>
          <p:cNvPr id="1190" name="Google Shape;1190;p44"/>
          <p:cNvGrpSpPr/>
          <p:nvPr/>
        </p:nvGrpSpPr>
        <p:grpSpPr>
          <a:xfrm rot="-1052180" flipH="1">
            <a:off x="355960" y="4413756"/>
            <a:ext cx="516585" cy="670402"/>
            <a:chOff x="1361275" y="244825"/>
            <a:chExt cx="4833925" cy="5166575"/>
          </a:xfrm>
        </p:grpSpPr>
        <p:sp>
          <p:nvSpPr>
            <p:cNvPr id="1191" name="Google Shape;1191;p44"/>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4"/>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圓角矩形 4"/>
          <p:cNvSpPr/>
          <p:nvPr/>
        </p:nvSpPr>
        <p:spPr>
          <a:xfrm>
            <a:off x="982486" y="4121944"/>
            <a:ext cx="4396758" cy="6650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0" name="標題 19"/>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產品創立目的</a:t>
            </a:r>
            <a:br>
              <a:rPr lang="zh-TW" altLang="en-US"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1832467" y="2801012"/>
            <a:ext cx="1504013" cy="369332"/>
          </a:xfrm>
          <a:prstGeom prst="rect">
            <a:avLst/>
          </a:prstGeom>
          <a:no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創造差異化</a:t>
            </a:r>
            <a:endParaRPr lang="en-US" altLang="zh-TW" sz="1800" b="1"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916986" y="3401133"/>
            <a:ext cx="3754073" cy="738664"/>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目前市場上汽車保險的缺點：</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僅能投保一年期保單，並無行程保單。</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保費僅考慮被保險人年齡、性別、肇事紀錄。</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5809616" y="2849345"/>
            <a:ext cx="1645606" cy="369332"/>
          </a:xfrm>
          <a:prstGeom prst="rect">
            <a:avLst/>
          </a:prstGeom>
          <a:no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滿足客戶需求</a:t>
            </a:r>
            <a:endParaRPr lang="en-US" altLang="zh-TW" sz="1800" b="1" dirty="0">
              <a:latin typeface="微軟正黑體" panose="020B0604030504040204" pitchFamily="34" charset="-120"/>
              <a:ea typeface="微軟正黑體" panose="020B0604030504040204" pitchFamily="34" charset="-120"/>
            </a:endParaRPr>
          </a:p>
        </p:txBody>
      </p:sp>
      <p:sp>
        <p:nvSpPr>
          <p:cNvPr id="4" name="矩形 3"/>
          <p:cNvSpPr/>
          <p:nvPr/>
        </p:nvSpPr>
        <p:spPr>
          <a:xfrm>
            <a:off x="5306834" y="3486388"/>
            <a:ext cx="2976558" cy="523220"/>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客戶可依據個人需求決定是否投保，</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滿足客戶彈性投保需求。</a:t>
            </a:r>
            <a:endParaRPr lang="en-US" altLang="zh-TW" dirty="0">
              <a:latin typeface="微軟正黑體" panose="020B0604030504040204" pitchFamily="34" charset="-120"/>
              <a:ea typeface="微軟正黑體" panose="020B0604030504040204" pitchFamily="34" charset="-120"/>
            </a:endParaRPr>
          </a:p>
        </p:txBody>
      </p:sp>
      <p:pic>
        <p:nvPicPr>
          <p:cNvPr id="2050" name="Picture 2" descr="Social care"/>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3416" y="1084349"/>
            <a:ext cx="1645606" cy="1645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nk free icon"/>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0175" y="1148110"/>
            <a:ext cx="1578870" cy="15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636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0" grpId="0"/>
      <p:bldP spid="11"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0" name="標題 19"/>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產品特色</a:t>
            </a:r>
          </a:p>
        </p:txBody>
      </p:sp>
      <p:sp>
        <p:nvSpPr>
          <p:cNvPr id="21" name="文字方塊 20"/>
          <p:cNvSpPr txBox="1"/>
          <p:nvPr/>
        </p:nvSpPr>
        <p:spPr>
          <a:xfrm>
            <a:off x="610273" y="3432655"/>
            <a:ext cx="2438085" cy="1107996"/>
          </a:xfrm>
          <a:prstGeom prst="rect">
            <a:avLst/>
          </a:prstGeom>
          <a:noFill/>
        </p:spPr>
        <p:txBody>
          <a:bodyPr wrap="square" rtlCol="0">
            <a:spAutoFit/>
          </a:bodyPr>
          <a:lstStyle/>
          <a:p>
            <a:pPr algn="ctr"/>
            <a:r>
              <a:rPr lang="zh-TW" altLang="en-US" sz="1800" b="1" dirty="0">
                <a:latin typeface="微軟正黑體" panose="020B0604030504040204" pitchFamily="34" charset="-120"/>
                <a:ea typeface="微軟正黑體" panose="020B0604030504040204" pitchFamily="34" charset="-120"/>
              </a:rPr>
              <a:t>彈性</a:t>
            </a:r>
            <a:endParaRPr lang="en-US" altLang="zh-TW" sz="1800" b="1"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被保險人可依出行需要</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投保汽車保險。</a:t>
            </a:r>
            <a:endParaRPr lang="en-US" altLang="zh-TW" sz="1600" dirty="0">
              <a:latin typeface="微軟正黑體" panose="020B0604030504040204" pitchFamily="34" charset="-120"/>
              <a:ea typeface="微軟正黑體" panose="020B0604030504040204" pitchFamily="34" charset="-120"/>
            </a:endParaRPr>
          </a:p>
        </p:txBody>
      </p:sp>
      <p:sp>
        <p:nvSpPr>
          <p:cNvPr id="2" name="矩形 1"/>
          <p:cNvSpPr/>
          <p:nvPr/>
        </p:nvSpPr>
        <p:spPr>
          <a:xfrm>
            <a:off x="3423286" y="3509676"/>
            <a:ext cx="2367914" cy="369332"/>
          </a:xfrm>
          <a:prstGeom prst="rect">
            <a:avLst/>
          </a:prstGeom>
        </p:spPr>
        <p:txBody>
          <a:bodyPr wrap="square">
            <a:spAutoFit/>
          </a:bodyPr>
          <a:lstStyle/>
          <a:p>
            <a:pPr algn="ctr"/>
            <a:r>
              <a:rPr lang="zh-TW" altLang="en-US" sz="1800" b="1" dirty="0">
                <a:latin typeface="微軟正黑體" panose="020B0604030504040204" pitchFamily="34" charset="-120"/>
                <a:ea typeface="微軟正黑體" panose="020B0604030504040204" pitchFamily="34" charset="-120"/>
              </a:rPr>
              <a:t>方便</a:t>
            </a:r>
            <a:endParaRPr lang="en-US" altLang="zh-TW" sz="1800" b="1" dirty="0">
              <a:latin typeface="微軟正黑體" panose="020B0604030504040204" pitchFamily="34" charset="-120"/>
              <a:ea typeface="微軟正黑體" panose="020B0604030504040204" pitchFamily="34" charset="-120"/>
            </a:endParaRPr>
          </a:p>
        </p:txBody>
      </p:sp>
      <p:sp>
        <p:nvSpPr>
          <p:cNvPr id="3" name="矩形 2"/>
          <p:cNvSpPr/>
          <p:nvPr/>
        </p:nvSpPr>
        <p:spPr>
          <a:xfrm>
            <a:off x="6218372" y="3509676"/>
            <a:ext cx="2316028" cy="1354217"/>
          </a:xfrm>
          <a:prstGeom prst="rect">
            <a:avLst/>
          </a:prstGeom>
        </p:spPr>
        <p:txBody>
          <a:bodyPr wrap="square">
            <a:spAutoFit/>
          </a:bodyPr>
          <a:lstStyle/>
          <a:p>
            <a:pPr algn="ctr"/>
            <a:r>
              <a:rPr lang="zh-TW" altLang="en-US" sz="1800" b="1" dirty="0">
                <a:latin typeface="微軟正黑體" panose="020B0604030504040204" pitchFamily="34" charset="-120"/>
                <a:ea typeface="微軟正黑體" panose="020B0604030504040204" pitchFamily="34" charset="-120"/>
              </a:rPr>
              <a:t>創新</a:t>
            </a:r>
            <a:endParaRPr lang="en-US" altLang="zh-TW" sz="1800" b="1"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結合道路及環境因素</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決定汽車保險保費。</a:t>
            </a:r>
            <a:br>
              <a:rPr lang="zh-TW" altLang="en-US" sz="1600" dirty="0">
                <a:latin typeface="微軟正黑體" panose="020B0604030504040204" pitchFamily="34" charset="-120"/>
                <a:ea typeface="微軟正黑體" panose="020B0604030504040204" pitchFamily="34" charset="-120"/>
              </a:rPr>
            </a:br>
            <a:endParaRPr lang="zh-TW" altLang="en-US" sz="1600" dirty="0">
              <a:latin typeface="微軟正黑體" panose="020B0604030504040204" pitchFamily="34" charset="-120"/>
              <a:ea typeface="微軟正黑體" panose="020B0604030504040204" pitchFamily="34" charset="-120"/>
            </a:endParaRPr>
          </a:p>
        </p:txBody>
      </p:sp>
      <p:pic>
        <p:nvPicPr>
          <p:cNvPr id="3074" name="Picture 2" descr="Websit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637" y="1801284"/>
            <a:ext cx="1341211" cy="13412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ght bulb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372" y="1555170"/>
            <a:ext cx="1684020" cy="16840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r premium icon"/>
          <p:cNvPicPr>
            <a:picLocks noChangeAspect="1" noChangeArrowheads="1"/>
          </p:cNvPicPr>
          <p:nvPr/>
        </p:nvPicPr>
        <p:blipFill>
          <a:blip r:embed="rId5">
            <a:duotone>
              <a:prstClr val="black"/>
              <a:srgbClr val="FF6B6B">
                <a:tint val="45000"/>
                <a:satMod val="400000"/>
              </a:srgbClr>
            </a:duotone>
            <a:extLst>
              <a:ext uri="{28A0092B-C50C-407E-A947-70E740481C1C}">
                <a14:useLocalDpi xmlns:a14="http://schemas.microsoft.com/office/drawing/2010/main" val="0"/>
              </a:ext>
            </a:extLst>
          </a:blip>
          <a:srcRect/>
          <a:stretch>
            <a:fillRect/>
          </a:stretch>
        </p:blipFill>
        <p:spPr bwMode="auto">
          <a:xfrm>
            <a:off x="1083264" y="1725838"/>
            <a:ext cx="1492104" cy="14921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99511" y="3963697"/>
            <a:ext cx="2091689" cy="830997"/>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可從網頁直接開始及結束保險。</a:t>
            </a:r>
            <a:br>
              <a:rPr lang="zh-TW" altLang="en-US" sz="1600" dirty="0">
                <a:latin typeface="微軟正黑體" panose="020B0604030504040204" pitchFamily="34" charset="-120"/>
                <a:ea typeface="微軟正黑體" panose="020B0604030504040204" pitchFamily="34" charset="-120"/>
              </a:rPr>
            </a:br>
            <a:endParaRPr lang="zh-TW"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0" name="標題 19"/>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投保方法</a:t>
            </a:r>
          </a:p>
        </p:txBody>
      </p:sp>
      <p:sp>
        <p:nvSpPr>
          <p:cNvPr id="21" name="文字方塊 20"/>
          <p:cNvSpPr txBox="1"/>
          <p:nvPr/>
        </p:nvSpPr>
        <p:spPr>
          <a:xfrm>
            <a:off x="4503736" y="1071359"/>
            <a:ext cx="3849690" cy="615553"/>
          </a:xfrm>
          <a:prstGeom prst="rect">
            <a:avLst/>
          </a:prstGeom>
          <a:noFill/>
        </p:spPr>
        <p:txBody>
          <a:bodyPr wrap="square" rtlCol="0">
            <a:spAutoFit/>
          </a:bodyPr>
          <a:lstStyle/>
          <a:p>
            <a:endParaRPr lang="en-US" altLang="zh-TW" sz="1600" b="1" dirty="0">
              <a:latin typeface="微軟正黑體" panose="020B0604030504040204" pitchFamily="34" charset="-120"/>
              <a:ea typeface="微軟正黑體" panose="020B0604030504040204" pitchFamily="34" charset="-120"/>
            </a:endParaRPr>
          </a:p>
          <a:p>
            <a:r>
              <a:rPr lang="en-US" altLang="zh-TW" sz="18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800" dirty="0">
                <a:latin typeface="微軟正黑體" panose="020B0604030504040204" pitchFamily="34" charset="-120"/>
                <a:ea typeface="微軟正黑體" panose="020B0604030504040204" pitchFamily="34" charset="-120"/>
                <a:sym typeface="Wingdings" panose="05000000000000000000" pitchFamily="2" charset="2"/>
              </a:rPr>
              <a:t>設定投保起始點及終點</a:t>
            </a:r>
            <a:r>
              <a:rPr lang="en-US" altLang="zh-TW" sz="18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800" dirty="0">
                <a:latin typeface="微軟正黑體" panose="020B0604030504040204" pitchFamily="34" charset="-120"/>
                <a:ea typeface="微軟正黑體" panose="020B0604030504040204" pitchFamily="34" charset="-120"/>
                <a:sym typeface="Wingdings" panose="05000000000000000000" pitchFamily="2" charset="2"/>
              </a:rPr>
              <a:t>設算保費</a:t>
            </a:r>
            <a:endParaRPr lang="zh-TW" altLang="en-US" sz="1800" dirty="0"/>
          </a:p>
        </p:txBody>
      </p:sp>
      <p:pic>
        <p:nvPicPr>
          <p:cNvPr id="8" name="內容版面配置區 4">
            <a:extLst>
              <a:ext uri="{FF2B5EF4-FFF2-40B4-BE49-F238E27FC236}">
                <a16:creationId xmlns:a16="http://schemas.microsoft.com/office/drawing/2014/main" id="{704F62F2-646E-4AF5-B8EA-E139E7ECD09D}"/>
              </a:ext>
            </a:extLst>
          </p:cNvPr>
          <p:cNvPicPr>
            <a:picLocks noChangeAspect="1"/>
          </p:cNvPicPr>
          <p:nvPr/>
        </p:nvPicPr>
        <p:blipFill rotWithShape="1">
          <a:blip r:embed="rId3">
            <a:extLst>
              <a:ext uri="{28A0092B-C50C-407E-A947-70E740481C1C}">
                <a14:useLocalDpi xmlns:a14="http://schemas.microsoft.com/office/drawing/2010/main" val="0"/>
              </a:ext>
            </a:extLst>
          </a:blip>
          <a:srcRect t="9640"/>
          <a:stretch/>
        </p:blipFill>
        <p:spPr>
          <a:xfrm>
            <a:off x="210224" y="2361786"/>
            <a:ext cx="4199852" cy="2042250"/>
          </a:xfrm>
          <a:prstGeom prst="rect">
            <a:avLst/>
          </a:prstGeom>
          <a:noFill/>
          <a:ln>
            <a:noFill/>
          </a:ln>
        </p:spPr>
      </p:pic>
      <p:pic>
        <p:nvPicPr>
          <p:cNvPr id="9" name="圖片 8">
            <a:extLst>
              <a:ext uri="{FF2B5EF4-FFF2-40B4-BE49-F238E27FC236}">
                <a16:creationId xmlns:a16="http://schemas.microsoft.com/office/drawing/2014/main" id="{625B1235-138C-4306-9AAD-F99E78478976}"/>
              </a:ext>
            </a:extLst>
          </p:cNvPr>
          <p:cNvPicPr>
            <a:picLocks noChangeAspect="1"/>
          </p:cNvPicPr>
          <p:nvPr/>
        </p:nvPicPr>
        <p:blipFill rotWithShape="1">
          <a:blip r:embed="rId4">
            <a:extLst>
              <a:ext uri="{28A0092B-C50C-407E-A947-70E740481C1C}">
                <a14:useLocalDpi xmlns:a14="http://schemas.microsoft.com/office/drawing/2010/main" val="0"/>
              </a:ext>
            </a:extLst>
          </a:blip>
          <a:srcRect t="8914"/>
          <a:stretch/>
        </p:blipFill>
        <p:spPr>
          <a:xfrm>
            <a:off x="4503736" y="2314810"/>
            <a:ext cx="4505128" cy="2202682"/>
          </a:xfrm>
          <a:prstGeom prst="rect">
            <a:avLst/>
          </a:prstGeom>
        </p:spPr>
      </p:pic>
      <p:pic>
        <p:nvPicPr>
          <p:cNvPr id="1026" name="Picture 2" descr="Tap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5465" y="2580753"/>
            <a:ext cx="968375" cy="9683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757800" y="1313275"/>
            <a:ext cx="2945037" cy="369332"/>
          </a:xfrm>
          <a:prstGeom prst="rect">
            <a:avLst/>
          </a:prstGeom>
        </p:spPr>
        <p:txBody>
          <a:bodyPr wrap="none">
            <a:spAutoFit/>
          </a:bodyPr>
          <a:lstStyle/>
          <a:p>
            <a:r>
              <a:rPr lang="zh-TW" altLang="en-US" sz="1800" dirty="0">
                <a:latin typeface="微軟正黑體" panose="020B0604030504040204" pitchFamily="34" charset="-120"/>
                <a:ea typeface="微軟正黑體" panose="020B0604030504040204" pitchFamily="34" charset="-120"/>
              </a:rPr>
              <a:t>進入網頁</a:t>
            </a:r>
            <a:r>
              <a:rPr lang="en-US" altLang="zh-TW" sz="18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800" dirty="0">
                <a:latin typeface="微軟正黑體" panose="020B0604030504040204" pitchFamily="34" charset="-120"/>
                <a:ea typeface="微軟正黑體" panose="020B0604030504040204" pitchFamily="34" charset="-120"/>
              </a:rPr>
              <a:t>註冊會員</a:t>
            </a:r>
            <a:r>
              <a:rPr lang="en-US" altLang="zh-TW" sz="18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800" dirty="0">
                <a:latin typeface="微軟正黑體" panose="020B0604030504040204" pitchFamily="34" charset="-120"/>
                <a:ea typeface="微軟正黑體" panose="020B0604030504040204" pitchFamily="34" charset="-120"/>
              </a:rPr>
              <a:t>登入</a:t>
            </a:r>
          </a:p>
        </p:txBody>
      </p:sp>
      <p:pic>
        <p:nvPicPr>
          <p:cNvPr id="12" name="Picture 2" descr="Tap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9135" y="2473222"/>
            <a:ext cx="968375" cy="96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97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t>保險係數分析</a:t>
            </a:r>
            <a:endParaRPr sz="4000" dirty="0"/>
          </a:p>
        </p:txBody>
      </p:sp>
      <p:sp>
        <p:nvSpPr>
          <p:cNvPr id="586" name="Google Shape;586;p27"/>
          <p:cNvSpPr txBox="1">
            <a:spLocks noGrp="1"/>
          </p:cNvSpPr>
          <p:nvPr>
            <p:ph type="title" idx="2"/>
          </p:nvPr>
        </p:nvSpPr>
        <p:spPr>
          <a:xfrm>
            <a:off x="4394900" y="1330425"/>
            <a:ext cx="1408800" cy="7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en-US" altLang="zh-TW" dirty="0"/>
              <a:t>2</a:t>
            </a:r>
            <a:endParaRPr dirty="0"/>
          </a:p>
        </p:txBody>
      </p:sp>
      <p:sp>
        <p:nvSpPr>
          <p:cNvPr id="587" name="Google Shape;587;p27"/>
          <p:cNvSpPr txBox="1">
            <a:spLocks noGrp="1"/>
          </p:cNvSpPr>
          <p:nvPr>
            <p:ph type="subTitle" idx="1"/>
          </p:nvPr>
        </p:nvSpPr>
        <p:spPr>
          <a:xfrm>
            <a:off x="2106150" y="2992650"/>
            <a:ext cx="4931700" cy="41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extLst>
      <p:ext uri="{BB962C8B-B14F-4D97-AF65-F5344CB8AC3E}">
        <p14:creationId xmlns:p14="http://schemas.microsoft.com/office/powerpoint/2010/main" val="10491250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73700" y="392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保險係數公式</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文字方塊 1"/>
          <p:cNvSpPr txBox="1"/>
          <p:nvPr/>
        </p:nvSpPr>
        <p:spPr>
          <a:xfrm>
            <a:off x="128754" y="1530283"/>
            <a:ext cx="8899917" cy="923330"/>
          </a:xfrm>
          <a:prstGeom prst="rect">
            <a:avLst/>
          </a:prstGeom>
          <a:noFill/>
        </p:spPr>
        <p:txBody>
          <a:bodyPr wrap="square" rtlCol="0">
            <a:spAutoFit/>
          </a:bodyPr>
          <a:lstStyle/>
          <a:p>
            <a:pPr>
              <a:lnSpc>
                <a:spcPct val="150000"/>
              </a:lnSpc>
            </a:pPr>
            <a:r>
              <a:rPr lang="zh-TW" altLang="en-US" sz="1800" dirty="0">
                <a:latin typeface="微軟正黑體" panose="020B0604030504040204" pitchFamily="34" charset="-120"/>
                <a:ea typeface="微軟正黑體" panose="020B0604030504040204" pitchFamily="34" charset="-120"/>
              </a:rPr>
              <a:t>保費計算公式</a:t>
            </a:r>
            <a:r>
              <a:rPr lang="en-US" altLang="zh-TW" sz="1800" dirty="0">
                <a:latin typeface="微軟正黑體" panose="020B0604030504040204" pitchFamily="34" charset="-120"/>
                <a:ea typeface="微軟正黑體" panose="020B0604030504040204" pitchFamily="34" charset="-120"/>
              </a:rPr>
              <a:t>=</a:t>
            </a:r>
          </a:p>
          <a:p>
            <a:pPr>
              <a:lnSpc>
                <a:spcPct val="150000"/>
              </a:lnSpc>
            </a:pPr>
            <a:r>
              <a:rPr lang="zh-TW" altLang="en-US" sz="1800" dirty="0">
                <a:latin typeface="微軟正黑體" panose="020B0604030504040204" pitchFamily="34" charset="-120"/>
                <a:ea typeface="微軟正黑體" panose="020B0604030504040204" pitchFamily="34" charset="-120"/>
              </a:rPr>
              <a:t>基本保費*總公里數*性別年齡係數*</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國道</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省道、尖峰</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離峰、白天</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夜晚聯合考量之係數</a:t>
            </a:r>
            <a:r>
              <a:rPr lang="en-US" altLang="zh-TW" sz="1800" dirty="0">
                <a:latin typeface="微軟正黑體" panose="020B0604030504040204" pitchFamily="34" charset="-120"/>
                <a:ea typeface="微軟正黑體" panose="020B0604030504040204" pitchFamily="34" charset="-120"/>
              </a:rPr>
              <a:t>)</a:t>
            </a:r>
          </a:p>
        </p:txBody>
      </p:sp>
      <p:grpSp>
        <p:nvGrpSpPr>
          <p:cNvPr id="3" name="群組 2"/>
          <p:cNvGrpSpPr/>
          <p:nvPr/>
        </p:nvGrpSpPr>
        <p:grpSpPr>
          <a:xfrm>
            <a:off x="1626824" y="2988296"/>
            <a:ext cx="7066873" cy="456920"/>
            <a:chOff x="1626824" y="2988296"/>
            <a:chExt cx="7066873" cy="456920"/>
          </a:xfrm>
        </p:grpSpPr>
        <p:sp>
          <p:nvSpPr>
            <p:cNvPr id="8" name="文字方塊 7">
              <a:extLst>
                <a:ext uri="{FF2B5EF4-FFF2-40B4-BE49-F238E27FC236}">
                  <a16:creationId xmlns:a16="http://schemas.microsoft.com/office/drawing/2014/main" id="{69EC2DF1-07BD-4723-8B8C-CE5B2ED3DC95}"/>
                </a:ext>
              </a:extLst>
            </p:cNvPr>
            <p:cNvSpPr txBox="1"/>
            <p:nvPr/>
          </p:nvSpPr>
          <p:spPr>
            <a:xfrm>
              <a:off x="1626824" y="2988296"/>
              <a:ext cx="7066873" cy="456920"/>
            </a:xfrm>
            <a:prstGeom prst="rect">
              <a:avLst/>
            </a:prstGeom>
            <a:noFill/>
          </p:spPr>
          <p:txBody>
            <a:bodyPr wrap="square" rtlCol="0">
              <a:spAutoFit/>
            </a:bodyPr>
            <a:lstStyle/>
            <a:p>
              <a:pPr>
                <a:lnSpc>
                  <a:spcPct val="150000"/>
                </a:lnSpc>
              </a:pPr>
              <a:r>
                <a:rPr lang="zh-TW" altLang="en-US" sz="1800" dirty="0">
                  <a:latin typeface="微軟正黑體" panose="020B0604030504040204" pitchFamily="34" charset="-120"/>
                  <a:ea typeface="微軟正黑體" panose="020B0604030504040204" pitchFamily="34" charset="-120"/>
                </a:rPr>
                <a:t>基本保費              一公里之收費為</a:t>
              </a:r>
              <a:r>
                <a:rPr lang="en-US" altLang="zh-TW" sz="1800" dirty="0">
                  <a:latin typeface="微軟正黑體" panose="020B0604030504040204" pitchFamily="34" charset="-120"/>
                  <a:ea typeface="微軟正黑體" panose="020B0604030504040204" pitchFamily="34" charset="-120"/>
                </a:rPr>
                <a:t>0.7</a:t>
              </a:r>
              <a:r>
                <a:rPr lang="zh-TW" altLang="en-US" sz="1800" dirty="0">
                  <a:latin typeface="微軟正黑體" panose="020B0604030504040204" pitchFamily="34" charset="-120"/>
                  <a:ea typeface="微軟正黑體" panose="020B0604030504040204" pitchFamily="34" charset="-120"/>
                </a:rPr>
                <a:t>元</a:t>
              </a:r>
              <a:endParaRPr lang="en-US" altLang="zh-TW" sz="1800" dirty="0">
                <a:latin typeface="微軟正黑體" panose="020B0604030504040204" pitchFamily="34" charset="-120"/>
                <a:ea typeface="微軟正黑體" panose="020B0604030504040204" pitchFamily="34" charset="-120"/>
              </a:endParaRPr>
            </a:p>
          </p:txBody>
        </p:sp>
        <p:sp>
          <p:nvSpPr>
            <p:cNvPr id="10" name="向下箭號 9"/>
            <p:cNvSpPr/>
            <p:nvPr/>
          </p:nvSpPr>
          <p:spPr>
            <a:xfrm rot="16200000">
              <a:off x="2873590" y="3063692"/>
              <a:ext cx="335756" cy="410816"/>
            </a:xfrm>
            <a:prstGeom prst="downArrow">
              <a:avLst/>
            </a:prstGeom>
            <a:solidFill>
              <a:srgbClr val="A0D4DA"/>
            </a:solidFill>
            <a:ln>
              <a:solidFill>
                <a:srgbClr val="A0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845612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673700" y="392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保險係數－總公里數</a:t>
            </a:r>
            <a:endParaRPr dirty="0">
              <a:latin typeface="微軟正黑體" panose="020B0604030504040204" pitchFamily="34" charset="-120"/>
              <a:ea typeface="微軟正黑體" panose="020B0604030504040204" pitchFamily="34" charset="-120"/>
            </a:endParaRP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
        <p:nvSpPr>
          <p:cNvPr id="2" name="矩形 1"/>
          <p:cNvSpPr/>
          <p:nvPr/>
        </p:nvSpPr>
        <p:spPr>
          <a:xfrm>
            <a:off x="825633" y="1462953"/>
            <a:ext cx="7868311" cy="1200329"/>
          </a:xfrm>
          <a:prstGeom prst="rect">
            <a:avLst/>
          </a:prstGeom>
        </p:spPr>
        <p:txBody>
          <a:bodyPr wrap="square">
            <a:spAutoFit/>
          </a:bodyPr>
          <a:lstStyle/>
          <a:p>
            <a:pPr algn="ctr">
              <a:lnSpc>
                <a:spcPct val="150000"/>
              </a:lnSpc>
            </a:pPr>
            <a:r>
              <a:rPr lang="zh-TW" altLang="en-US" sz="1600" dirty="0">
                <a:latin typeface="微軟正黑體" panose="020B0604030504040204" pitchFamily="34" charset="-120"/>
                <a:ea typeface="微軟正黑體" panose="020B0604030504040204" pitchFamily="34" charset="-120"/>
              </a:rPr>
              <a:t>以投保當下</a:t>
            </a:r>
            <a:r>
              <a:rPr lang="en-US" altLang="zh-TW" sz="1600" dirty="0">
                <a:latin typeface="微軟正黑體" panose="020B0604030504040204" pitchFamily="34" charset="-120"/>
                <a:ea typeface="微軟正黑體" panose="020B0604030504040204" pitchFamily="34" charset="-120"/>
              </a:rPr>
              <a:t>Google Map</a:t>
            </a:r>
            <a:r>
              <a:rPr lang="zh-TW" altLang="en-US" sz="1600" dirty="0">
                <a:latin typeface="微軟正黑體" panose="020B0604030504040204" pitchFamily="34" charset="-120"/>
                <a:ea typeface="微軟正黑體" panose="020B0604030504040204" pitchFamily="34" charset="-120"/>
              </a:rPr>
              <a:t>估計之</a:t>
            </a:r>
            <a:r>
              <a:rPr lang="zh-TW" altLang="en-US" sz="1600" dirty="0">
                <a:solidFill>
                  <a:srgbClr val="FF0000"/>
                </a:solidFill>
                <a:latin typeface="微軟正黑體" panose="020B0604030504040204" pitchFamily="34" charset="-120"/>
                <a:ea typeface="微軟正黑體" panose="020B0604030504040204" pitchFamily="34" charset="-120"/>
              </a:rPr>
              <a:t>總里程數</a:t>
            </a:r>
            <a:r>
              <a:rPr lang="zh-TW" altLang="en-US" sz="1600" dirty="0">
                <a:latin typeface="微軟正黑體" panose="020B0604030504040204" pitchFamily="34" charset="-120"/>
                <a:ea typeface="微軟正黑體" panose="020B0604030504040204" pitchFamily="34" charset="-120"/>
              </a:rPr>
              <a:t>作為係數計算。</a:t>
            </a:r>
            <a:endParaRPr lang="en-US" altLang="zh-TW" sz="1600" dirty="0">
              <a:latin typeface="微軟正黑體" panose="020B0604030504040204" pitchFamily="34" charset="-120"/>
              <a:ea typeface="微軟正黑體" panose="020B0604030504040204" pitchFamily="34" charset="-120"/>
            </a:endParaRPr>
          </a:p>
          <a:p>
            <a:pPr algn="ctr">
              <a:lnSpc>
                <a:spcPct val="150000"/>
              </a:lnSpc>
            </a:pPr>
            <a:r>
              <a:rPr lang="zh-TW" altLang="en-US" sz="1600" dirty="0">
                <a:latin typeface="微軟正黑體" panose="020B0604030504040204" pitchFamily="34" charset="-120"/>
                <a:ea typeface="微軟正黑體" panose="020B0604030504040204" pitchFamily="34" charset="-120"/>
              </a:rPr>
              <a:t>例如：從台北信義區開到屏東墾丁國家公園，</a:t>
            </a:r>
            <a:r>
              <a:rPr lang="en-US" altLang="zh-TW" sz="1600" dirty="0">
                <a:latin typeface="微軟正黑體" panose="020B0604030504040204" pitchFamily="34" charset="-120"/>
                <a:ea typeface="微軟正黑體" panose="020B0604030504040204" pitchFamily="34" charset="-120"/>
              </a:rPr>
              <a:t>Google Map</a:t>
            </a:r>
            <a:r>
              <a:rPr lang="zh-TW" altLang="en-US" sz="1600" dirty="0">
                <a:latin typeface="微軟正黑體" panose="020B0604030504040204" pitchFamily="34" charset="-120"/>
                <a:ea typeface="微軟正黑體" panose="020B0604030504040204" pitchFamily="34" charset="-120"/>
              </a:rPr>
              <a:t>估計總共行駛</a:t>
            </a:r>
            <a:r>
              <a:rPr lang="en-US" altLang="zh-TW" sz="1600" dirty="0">
                <a:latin typeface="微軟正黑體" panose="020B0604030504040204" pitchFamily="34" charset="-120"/>
                <a:ea typeface="微軟正黑體" panose="020B0604030504040204" pitchFamily="34" charset="-120"/>
              </a:rPr>
              <a:t>459</a:t>
            </a:r>
            <a:r>
              <a:rPr lang="zh-TW" altLang="en-US" sz="1600" dirty="0">
                <a:latin typeface="微軟正黑體" panose="020B0604030504040204" pitchFamily="34" charset="-120"/>
                <a:ea typeface="微軟正黑體" panose="020B0604030504040204" pitchFamily="34" charset="-120"/>
              </a:rPr>
              <a:t>公里。</a:t>
            </a:r>
            <a:endParaRPr lang="en-US" altLang="zh-TW" sz="1600" dirty="0">
              <a:latin typeface="微軟正黑體" panose="020B0604030504040204" pitchFamily="34" charset="-120"/>
              <a:ea typeface="微軟正黑體" panose="020B0604030504040204" pitchFamily="34" charset="-120"/>
            </a:endParaRPr>
          </a:p>
          <a:p>
            <a:pPr algn="ctr">
              <a:lnSpc>
                <a:spcPct val="150000"/>
              </a:lnSpc>
            </a:pPr>
            <a:r>
              <a:rPr lang="zh-TW" altLang="en-US" sz="1600" b="1" dirty="0">
                <a:latin typeface="微軟正黑體" panose="020B0604030504040204" pitchFamily="34" charset="-120"/>
                <a:ea typeface="微軟正黑體" panose="020B0604030504040204" pitchFamily="34" charset="-120"/>
              </a:rPr>
              <a:t>總公里係數：</a:t>
            </a:r>
            <a:r>
              <a:rPr lang="en-US" altLang="zh-TW" sz="1600" b="1" dirty="0">
                <a:latin typeface="微軟正黑體" panose="020B0604030504040204" pitchFamily="34" charset="-120"/>
                <a:ea typeface="微軟正黑體" panose="020B0604030504040204" pitchFamily="34" charset="-120"/>
              </a:rPr>
              <a:t>459</a:t>
            </a:r>
            <a:endParaRPr lang="zh-TW" altLang="en-US" sz="1600" b="1" dirty="0">
              <a:latin typeface="微軟正黑體" panose="020B0604030504040204" pitchFamily="34" charset="-120"/>
              <a:ea typeface="微軟正黑體" panose="020B0604030504040204" pitchFamily="34" charset="-12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833" y="2886516"/>
            <a:ext cx="3602121" cy="2032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2725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Mediterranean Food Workshop by Slidesgo">
  <a:themeElements>
    <a:clrScheme name="Simple Light">
      <a:dk1>
        <a:srgbClr val="212121"/>
      </a:dk1>
      <a:lt1>
        <a:srgbClr val="FFFFFF"/>
      </a:lt1>
      <a:dk2>
        <a:srgbClr val="9FC9D0"/>
      </a:dk2>
      <a:lt2>
        <a:srgbClr val="88ACB3"/>
      </a:lt2>
      <a:accent1>
        <a:srgbClr val="005761"/>
      </a:accent1>
      <a:accent2>
        <a:srgbClr val="26848F"/>
      </a:accent2>
      <a:accent3>
        <a:srgbClr val="64A9B1"/>
      </a:accent3>
      <a:accent4>
        <a:srgbClr val="A0D4DA"/>
      </a:accent4>
      <a:accent5>
        <a:srgbClr val="C5EAEE"/>
      </a:accent5>
      <a:accent6>
        <a:srgbClr val="9E9E9E"/>
      </a:accent6>
      <a:hlink>
        <a:srgbClr val="18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1910</TotalTime>
  <Words>1687</Words>
  <Application>Microsoft Office PowerPoint</Application>
  <PresentationFormat>如螢幕大小 (16:9)</PresentationFormat>
  <Paragraphs>344</Paragraphs>
  <Slides>36</Slides>
  <Notes>36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36</vt:i4>
      </vt:variant>
    </vt:vector>
  </HeadingPairs>
  <TitlesOfParts>
    <vt:vector size="46" baseType="lpstr">
      <vt:lpstr>Wingdings</vt:lpstr>
      <vt:lpstr>微軟正黑體</vt:lpstr>
      <vt:lpstr>新細明體</vt:lpstr>
      <vt:lpstr>Lora Regular</vt:lpstr>
      <vt:lpstr>Lora</vt:lpstr>
      <vt:lpstr>Cambria Math</vt:lpstr>
      <vt:lpstr>Poppins</vt:lpstr>
      <vt:lpstr>Arial</vt:lpstr>
      <vt:lpstr>Raleway</vt:lpstr>
      <vt:lpstr>Mediterranean Food Workshop by Slidesgo</vt:lpstr>
      <vt:lpstr>KPMG題目二 汽車保險創新模式行程保單</vt:lpstr>
      <vt:lpstr>大綱</vt:lpstr>
      <vt:lpstr>產品簡介</vt:lpstr>
      <vt:lpstr>產品創立目的 </vt:lpstr>
      <vt:lpstr>產品特色</vt:lpstr>
      <vt:lpstr>投保方法</vt:lpstr>
      <vt:lpstr>保險係數分析</vt:lpstr>
      <vt:lpstr>保險係數公式</vt:lpstr>
      <vt:lpstr>保險係數－總公里數</vt:lpstr>
      <vt:lpstr>保險係數－性別年齡</vt:lpstr>
      <vt:lpstr>保險係數－國道/省道、尖峰/離峰、白天/夜晚 聯合考量之係數</vt:lpstr>
      <vt:lpstr>PowerPoint 簡報</vt:lpstr>
      <vt:lpstr>PowerPoint 簡報</vt:lpstr>
      <vt:lpstr>PowerPoint 簡報</vt:lpstr>
      <vt:lpstr>PowerPoint 簡報</vt:lpstr>
      <vt:lpstr>保險係數情境舉例</vt:lpstr>
      <vt:lpstr>技術：JavaScript</vt:lpstr>
      <vt:lpstr>後端：地圖路線呈現與保費計算 </vt:lpstr>
      <vt:lpstr>網頁呈現與操作</vt:lpstr>
      <vt:lpstr>客戶資料庫建置與連接(PHP)</vt:lpstr>
      <vt:lpstr>透過PHP使帳號可註冊、登入</vt:lpstr>
      <vt:lpstr>利用JS和PHP傳值，使保費試算</vt:lpstr>
      <vt:lpstr>未來改善方向</vt:lpstr>
      <vt:lpstr>保險係數</vt:lpstr>
      <vt:lpstr>樣本量不足 </vt:lpstr>
      <vt:lpstr>白天、夜晚及尖峰、離峰區分較簡略</vt:lpstr>
      <vt:lpstr>降雨係數可優化  </vt:lpstr>
      <vt:lpstr>PowerPoint 簡報</vt:lpstr>
      <vt:lpstr>PowerPoint 簡報</vt:lpstr>
      <vt:lpstr>PowerPoint 簡報</vt:lpstr>
      <vt:lpstr>PowerPoint 簡報</vt:lpstr>
      <vt:lpstr>網頁設計</vt:lpstr>
      <vt:lpstr>無法精確核對註冊者身分</vt:lpstr>
      <vt:lpstr>保費試算頁面僅能提供一次試算</vt:lpstr>
      <vt:lpstr>人員及工作分配</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KPMG題目二 汽車保險創新模式行程保單</dc:title>
  <dc:creator>user</dc:creator>
  <cp:lastModifiedBy>邱鈺傑</cp:lastModifiedBy>
  <cp:revision>114</cp:revision>
  <dcterms:modified xsi:type="dcterms:W3CDTF">2021-06-17T17:13:38Z</dcterms:modified>
</cp:coreProperties>
</file>